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70" r:id="rId3"/>
    <p:sldId id="300" r:id="rId4"/>
    <p:sldId id="302" r:id="rId5"/>
    <p:sldId id="301" r:id="rId6"/>
    <p:sldId id="271" r:id="rId7"/>
    <p:sldId id="278" r:id="rId8"/>
    <p:sldId id="279" r:id="rId9"/>
    <p:sldId id="280" r:id="rId10"/>
    <p:sldId id="281" r:id="rId11"/>
    <p:sldId id="282" r:id="rId12"/>
    <p:sldId id="283" r:id="rId13"/>
    <p:sldId id="284" r:id="rId14"/>
    <p:sldId id="285" r:id="rId15"/>
    <p:sldId id="290" r:id="rId16"/>
    <p:sldId id="272" r:id="rId17"/>
    <p:sldId id="286" r:id="rId18"/>
    <p:sldId id="298" r:id="rId19"/>
    <p:sldId id="291" r:id="rId20"/>
    <p:sldId id="292" r:id="rId21"/>
    <p:sldId id="293" r:id="rId22"/>
    <p:sldId id="294" r:id="rId23"/>
    <p:sldId id="295" r:id="rId24"/>
    <p:sldId id="296" r:id="rId25"/>
    <p:sldId id="297" r:id="rId26"/>
    <p:sldId id="299" r:id="rId27"/>
    <p:sldId id="273" r:id="rId28"/>
    <p:sldId id="274" r:id="rId29"/>
    <p:sldId id="275" r:id="rId30"/>
    <p:sldId id="276" r:id="rId31"/>
    <p:sldId id="277" r:id="rId32"/>
    <p:sldId id="287" r:id="rId33"/>
    <p:sldId id="288" r:id="rId34"/>
    <p:sldId id="28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8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4822C-D490-1A42-A9F7-B2C52058D809}" type="datetimeFigureOut">
              <a:rPr lang="en-US" smtClean="0"/>
              <a:t>4/17/15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2B3615-7D84-2545-A25E-016BFD62C7F6}" type="slidenum">
              <a:rPr lang="en-US" smtClean="0"/>
              <a:t>‹#›</a:t>
            </a:fld>
            <a:endParaRPr lang="en-US"/>
          </a:p>
        </p:txBody>
      </p:sp>
    </p:spTree>
    <p:extLst>
      <p:ext uri="{BB962C8B-B14F-4D97-AF65-F5344CB8AC3E}">
        <p14:creationId xmlns:p14="http://schemas.microsoft.com/office/powerpoint/2010/main" val="2381896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adapted from</a:t>
            </a:r>
            <a:r>
              <a:rPr lang="en-US" baseline="0" dirty="0" smtClean="0"/>
              <a:t> http://</a:t>
            </a:r>
            <a:r>
              <a:rPr lang="en-US" baseline="0" dirty="0" err="1" smtClean="0"/>
              <a:t>incedogroup.com</a:t>
            </a:r>
            <a:r>
              <a:rPr lang="en-US" baseline="0" dirty="0" smtClean="0"/>
              <a:t>/whats-the-difference-between-successful-business-strategies-and-business-plans/. http://</a:t>
            </a:r>
            <a:r>
              <a:rPr lang="en-US" baseline="0" dirty="0" err="1" smtClean="0"/>
              <a:t>incedogroup.com</a:t>
            </a:r>
            <a:r>
              <a:rPr lang="en-US" baseline="0" dirty="0" smtClean="0"/>
              <a:t>/</a:t>
            </a:r>
            <a:r>
              <a:rPr lang="en-US" baseline="0" dirty="0" err="1" smtClean="0"/>
              <a:t>wp</a:t>
            </a:r>
            <a:r>
              <a:rPr lang="en-US" baseline="0" dirty="0" smtClean="0"/>
              <a:t>-content/uploads/2013/11/20131128-successful-business-strategies-2.jpg</a:t>
            </a:r>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1</a:t>
            </a:fld>
            <a:endParaRPr lang="en-US"/>
          </a:p>
        </p:txBody>
      </p:sp>
    </p:spTree>
    <p:extLst>
      <p:ext uri="{BB962C8B-B14F-4D97-AF65-F5344CB8AC3E}">
        <p14:creationId xmlns:p14="http://schemas.microsoft.com/office/powerpoint/2010/main" val="94015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eaLnBrk="0" fontAlgn="base" hangingPunct="0">
              <a:lnSpc>
                <a:spcPct val="90000"/>
              </a:lnSpc>
              <a:spcBef>
                <a:spcPct val="30000"/>
              </a:spcBef>
              <a:spcAft>
                <a:spcPct val="0"/>
              </a:spcAft>
              <a:defRPr/>
            </a:pPr>
            <a:r>
              <a:rPr lang="en-US" sz="1100" dirty="0"/>
              <a:t>Partially developed work not released to production </a:t>
            </a:r>
            <a:r>
              <a:rPr lang="en-US" sz="1100" i="1" dirty="0">
                <a:solidFill>
                  <a:srgbClr val="008000"/>
                </a:solidFill>
              </a:rPr>
              <a:t>(Inventory)</a:t>
            </a:r>
          </a:p>
          <a:p>
            <a:pPr>
              <a:lnSpc>
                <a:spcPct val="90000"/>
              </a:lnSpc>
              <a:buFont typeface="Wingdings" charset="2"/>
              <a:buNone/>
            </a:pPr>
            <a:r>
              <a:rPr lang="en-US" sz="1100" dirty="0"/>
              <a:t>Extra/Unused features </a:t>
            </a:r>
            <a:r>
              <a:rPr lang="en-US" sz="1100" i="1" dirty="0">
                <a:solidFill>
                  <a:srgbClr val="008000"/>
                </a:solidFill>
              </a:rPr>
              <a:t>(Overproduction)</a:t>
            </a:r>
          </a:p>
          <a:p>
            <a:pPr>
              <a:lnSpc>
                <a:spcPct val="90000"/>
              </a:lnSpc>
              <a:buFont typeface="Wingdings" charset="2"/>
              <a:buNone/>
            </a:pPr>
            <a:r>
              <a:rPr lang="en-US" sz="1100" dirty="0"/>
              <a:t>Intermediate/unused artifacts </a:t>
            </a:r>
            <a:r>
              <a:rPr lang="en-US" sz="1100" i="1" dirty="0">
                <a:solidFill>
                  <a:srgbClr val="008000"/>
                </a:solidFill>
              </a:rPr>
              <a:t>(Extra Processing)</a:t>
            </a:r>
          </a:p>
          <a:p>
            <a:pPr defTabSz="864931" eaLnBrk="0" fontAlgn="base" hangingPunct="0">
              <a:lnSpc>
                <a:spcPct val="90000"/>
              </a:lnSpc>
              <a:spcBef>
                <a:spcPct val="30000"/>
              </a:spcBef>
              <a:spcAft>
                <a:spcPct val="0"/>
              </a:spcAft>
              <a:defRPr/>
            </a:pPr>
            <a:r>
              <a:rPr lang="en-US" sz="1100" dirty="0"/>
              <a:t>Handoffs </a:t>
            </a:r>
            <a:r>
              <a:rPr lang="en-US" sz="1100" i="1" dirty="0">
                <a:solidFill>
                  <a:srgbClr val="008000"/>
                </a:solidFill>
              </a:rPr>
              <a:t>(Transportation)</a:t>
            </a:r>
          </a:p>
          <a:p>
            <a:pPr defTabSz="864931" eaLnBrk="0" fontAlgn="base" hangingPunct="0">
              <a:lnSpc>
                <a:spcPct val="90000"/>
              </a:lnSpc>
              <a:spcBef>
                <a:spcPct val="30000"/>
              </a:spcBef>
              <a:spcAft>
                <a:spcPct val="0"/>
              </a:spcAft>
              <a:defRPr/>
            </a:pPr>
            <a:r>
              <a:rPr lang="en-US" sz="1100" dirty="0"/>
              <a:t>Waiting (including Customer Waiting)</a:t>
            </a:r>
          </a:p>
          <a:p>
            <a:pPr>
              <a:lnSpc>
                <a:spcPct val="90000"/>
              </a:lnSpc>
              <a:buFont typeface="Wingdings" charset="2"/>
              <a:buNone/>
            </a:pPr>
            <a:r>
              <a:rPr lang="en-US" sz="1100" dirty="0"/>
              <a:t>Seeking Information </a:t>
            </a:r>
            <a:r>
              <a:rPr lang="en-US" sz="1100" i="1" dirty="0">
                <a:solidFill>
                  <a:srgbClr val="008000"/>
                </a:solidFill>
              </a:rPr>
              <a:t>(Motion)</a:t>
            </a:r>
          </a:p>
          <a:p>
            <a:pPr>
              <a:lnSpc>
                <a:spcPct val="90000"/>
              </a:lnSpc>
              <a:buFont typeface="Wingdings" charset="2"/>
              <a:buNone/>
            </a:pPr>
            <a:r>
              <a:rPr lang="en-US" sz="1100" dirty="0"/>
              <a:t>Escaped defects not caught by tests/reviews </a:t>
            </a:r>
            <a:r>
              <a:rPr lang="en-US" sz="1100" i="1" dirty="0">
                <a:solidFill>
                  <a:srgbClr val="008000"/>
                </a:solidFill>
              </a:rPr>
              <a:t>(Defects)</a:t>
            </a:r>
          </a:p>
          <a:p>
            <a:pPr defTabSz="864931" eaLnBrk="0" fontAlgn="base" hangingPunct="0">
              <a:spcBef>
                <a:spcPct val="30000"/>
              </a:spcBef>
              <a:spcAft>
                <a:spcPct val="0"/>
              </a:spcAft>
              <a:defRPr/>
            </a:pPr>
            <a:endParaRPr lang="en-US" dirty="0" smtClean="0"/>
          </a:p>
          <a:p>
            <a:pPr defTabSz="864931" eaLnBrk="0" fontAlgn="base" hangingPunct="0">
              <a:spcBef>
                <a:spcPct val="30000"/>
              </a:spcBef>
              <a:spcAft>
                <a:spcPct val="0"/>
              </a:spcAft>
              <a:defRPr/>
            </a:pPr>
            <a:r>
              <a:rPr lang="en-US" dirty="0" smtClean="0"/>
              <a:t>8. Underutilization of Employees</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have conflict with someone on your project team, is this always bad? [No, Sometimes it is useful</a:t>
            </a:r>
            <a:r>
              <a:rPr lang="en-US" baseline="0" dirty="0" smtClean="0"/>
              <a:t> for new ideas and change and learning. It depends what you do with the conflict.]</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a:t>
            </a:r>
            <a:r>
              <a:rPr lang="en-US" dirty="0" smtClean="0"/>
              <a:t>hat</a:t>
            </a:r>
            <a:r>
              <a:rPr lang="en-US" baseline="0" dirty="0" smtClean="0"/>
              <a:t> is the simple but difficult definition of Lean Thinking?  [</a:t>
            </a:r>
            <a:r>
              <a:rPr lang="en-US" sz="800" dirty="0">
                <a:solidFill>
                  <a:srgbClr val="800000"/>
                </a:solidFill>
                <a:latin typeface="Arial" charset="0"/>
                <a:ea typeface="ＭＳ Ｐゴシック" charset="-128"/>
                <a:cs typeface="ＭＳ Ｐゴシック" charset="-128"/>
              </a:rPr>
              <a:t>Lean </a:t>
            </a:r>
            <a:r>
              <a:rPr lang="en-US" sz="800" dirty="0" err="1">
                <a:solidFill>
                  <a:srgbClr val="800000"/>
                </a:solidFill>
                <a:latin typeface="Arial" charset="0"/>
                <a:ea typeface="ＭＳ Ｐゴシック" charset="-128"/>
                <a:cs typeface="ＭＳ Ｐゴシック" charset="-128"/>
                <a:sym typeface="Wingdings"/>
              </a:rPr>
              <a:t></a:t>
            </a:r>
            <a:r>
              <a:rPr lang="en-US" sz="800" dirty="0">
                <a:solidFill>
                  <a:srgbClr val="800000"/>
                </a:solidFill>
                <a:latin typeface="Arial" charset="0"/>
                <a:ea typeface="ＭＳ Ｐゴシック" charset="-128"/>
                <a:cs typeface="ＭＳ Ｐゴシック" charset="-128"/>
                <a:sym typeface="Wingdings"/>
              </a:rPr>
              <a:t> Kaizen + Respect for People]</a:t>
            </a:r>
            <a:endParaRPr lang="en-US" dirty="0" smtClean="0"/>
          </a:p>
          <a:p>
            <a:r>
              <a:rPr lang="en-US" dirty="0" smtClean="0"/>
              <a:t>Communicating knowledge about improvement</a:t>
            </a:r>
          </a:p>
          <a:p>
            <a:r>
              <a:rPr lang="en-US" dirty="0" smtClean="0"/>
              <a:t>Elimination of waste (</a:t>
            </a:r>
            <a:r>
              <a:rPr lang="en-US" dirty="0" err="1" smtClean="0"/>
              <a:t>muda</a:t>
            </a:r>
            <a:r>
              <a:rPr lang="en-US" dirty="0" smtClean="0"/>
              <a:t>)</a:t>
            </a:r>
          </a:p>
          <a:p>
            <a:r>
              <a:rPr lang="en-US" dirty="0" smtClean="0"/>
              <a:t>Reflection on performance</a:t>
            </a:r>
          </a:p>
          <a:p>
            <a:r>
              <a:rPr lang="en-US" dirty="0" smtClean="0"/>
              <a:t>Flow of work towards the goal (minimum friction)</a:t>
            </a:r>
          </a:p>
          <a:p>
            <a:r>
              <a:rPr lang="en-US" dirty="0" smtClean="0"/>
              <a:t>Pursue Perfection (dissatisfied with status quo)</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CEDA8C6-5C73-0243-8E1A-4E134BB28F36}" type="slidenum">
              <a:rPr lang="en-US"/>
              <a:pPr/>
              <a:t>23</a:t>
            </a:fld>
            <a:endParaRPr lang="en-US"/>
          </a:p>
        </p:txBody>
      </p:sp>
      <p:sp>
        <p:nvSpPr>
          <p:cNvPr id="1820674" name="Rectangle 2"/>
          <p:cNvSpPr>
            <a:spLocks noGrp="1" noRot="1" noChangeAspect="1" noChangeArrowheads="1" noTextEdit="1"/>
          </p:cNvSpPr>
          <p:nvPr>
            <p:ph type="sldImg"/>
          </p:nvPr>
        </p:nvSpPr>
        <p:spPr>
          <a:xfrm>
            <a:off x="878087" y="990299"/>
            <a:ext cx="5100340" cy="3885595"/>
          </a:xfrm>
          <a:ln/>
        </p:spPr>
      </p:sp>
      <p:sp>
        <p:nvSpPr>
          <p:cNvPr id="4" name="Notes Placeholder 3"/>
          <p:cNvSpPr>
            <a:spLocks noGrp="1"/>
          </p:cNvSpPr>
          <p:nvPr>
            <p:ph type="body" idx="1"/>
          </p:nvPr>
        </p:nvSpPr>
        <p:spPr/>
        <p:txBody>
          <a:bodyPr>
            <a:normAutofit/>
          </a:bodyPr>
          <a:lstStyle/>
          <a:p>
            <a:r>
              <a:rPr lang="en-US" dirty="0" smtClean="0"/>
              <a:t>The</a:t>
            </a:r>
            <a:r>
              <a:rPr lang="en-US" baseline="0" dirty="0" smtClean="0"/>
              <a:t> Lean Thinking House</a:t>
            </a:r>
          </a:p>
          <a:p>
            <a:r>
              <a:rPr lang="en-US" baseline="0" dirty="0" smtClean="0"/>
              <a:t>Goal </a:t>
            </a:r>
            <a:r>
              <a:rPr lang="en-US" baseline="0" dirty="0" err="1" smtClean="0">
                <a:sym typeface="Wingdings"/>
              </a:rPr>
              <a:t></a:t>
            </a:r>
            <a:r>
              <a:rPr lang="en-US" baseline="0" dirty="0" smtClean="0">
                <a:sym typeface="Wingdings"/>
              </a:rPr>
              <a:t> Roof</a:t>
            </a:r>
          </a:p>
          <a:p>
            <a:r>
              <a:rPr lang="en-US" baseline="0" dirty="0" smtClean="0">
                <a:sym typeface="Wingdings"/>
              </a:rPr>
              <a:t>Foundation </a:t>
            </a:r>
            <a:r>
              <a:rPr lang="en-US" baseline="0" dirty="0" err="1" smtClean="0">
                <a:sym typeface="Wingdings"/>
              </a:rPr>
              <a:t></a:t>
            </a:r>
            <a:r>
              <a:rPr lang="en-US" baseline="0" dirty="0" smtClean="0">
                <a:sym typeface="Wingdings"/>
              </a:rPr>
              <a:t> Teaching and applying Lean thinking, balance, Long-term lean decision-making</a:t>
            </a:r>
          </a:p>
          <a:p>
            <a:r>
              <a:rPr lang="en-US" baseline="0" dirty="0" smtClean="0">
                <a:sym typeface="Wingdings"/>
              </a:rPr>
              <a:t>Pillar 1 </a:t>
            </a:r>
            <a:r>
              <a:rPr lang="en-US" baseline="0" dirty="0" err="1" smtClean="0">
                <a:sym typeface="Wingdings"/>
              </a:rPr>
              <a:t></a:t>
            </a:r>
            <a:r>
              <a:rPr lang="en-US" baseline="0" dirty="0" smtClean="0">
                <a:sym typeface="Wingdings"/>
              </a:rPr>
              <a:t> Respect for people</a:t>
            </a:r>
          </a:p>
          <a:p>
            <a:r>
              <a:rPr lang="en-US" baseline="0" dirty="0" smtClean="0">
                <a:sym typeface="Wingdings"/>
              </a:rPr>
              <a:t>Pillar 2 </a:t>
            </a:r>
            <a:r>
              <a:rPr lang="en-US" baseline="0" dirty="0" err="1" smtClean="0">
                <a:sym typeface="Wingdings"/>
              </a:rPr>
              <a:t></a:t>
            </a:r>
            <a:r>
              <a:rPr lang="en-US" baseline="0" dirty="0" smtClean="0">
                <a:sym typeface="Wingdings"/>
              </a:rPr>
              <a:t> Continuous Improvement</a:t>
            </a:r>
          </a:p>
          <a:p>
            <a:r>
              <a:rPr lang="en-US" baseline="0" dirty="0" smtClean="0">
                <a:sym typeface="Wingdings"/>
              </a:rPr>
              <a:t>14 Principles</a:t>
            </a:r>
          </a:p>
          <a:p>
            <a:r>
              <a:rPr lang="en-US" baseline="0" dirty="0" smtClean="0">
                <a:sym typeface="Wingdings"/>
              </a:rPr>
              <a:t>Lean product development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4337E3-411F-CF4E-8863-08B53A325F51}" type="slidenum">
              <a:rPr lang="en-US"/>
              <a:pPr/>
              <a:t>24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marL="328854" indent="-328854">
              <a:spcBef>
                <a:spcPct val="50000"/>
              </a:spcBef>
              <a:buFont typeface="+mj-lt"/>
              <a:buAutoNum type="arabicPeriod"/>
            </a:pPr>
            <a:r>
              <a:rPr lang="en-US" sz="1100" dirty="0">
                <a:solidFill>
                  <a:srgbClr val="800000"/>
                </a:solidFill>
                <a:latin typeface="Arial" charset="0"/>
                <a:ea typeface="ＭＳ Ｐゴシック" charset="-128"/>
                <a:cs typeface="ＭＳ Ｐゴシック" charset="-128"/>
              </a:rPr>
              <a:t>Satisfying the Customer is the Highest Priority</a:t>
            </a:r>
            <a:r>
              <a:rPr lang="en-US" sz="1100" dirty="0">
                <a:solidFill>
                  <a:srgbClr val="000000"/>
                </a:solidFill>
              </a:rPr>
              <a:t>. Customer requirements and priorities are determined and their responses are important factors</a:t>
            </a:r>
          </a:p>
          <a:p>
            <a:pPr marL="328854" indent="-328854">
              <a:spcBef>
                <a:spcPct val="50000"/>
              </a:spcBef>
              <a:buFont typeface="+mj-lt"/>
              <a:buAutoNum type="arabicPeriod"/>
            </a:pPr>
            <a:r>
              <a:rPr lang="en-US" sz="1100" dirty="0">
                <a:solidFill>
                  <a:srgbClr val="800000"/>
                </a:solidFill>
                <a:latin typeface="Arial" charset="0"/>
                <a:ea typeface="ＭＳ Ｐゴシック" charset="-128"/>
                <a:cs typeface="ＭＳ Ｐゴシック" charset="-128"/>
              </a:rPr>
              <a:t>Always Provide the Best Value for Money</a:t>
            </a:r>
            <a:r>
              <a:rPr lang="en-US" sz="1100" dirty="0">
                <a:solidFill>
                  <a:srgbClr val="000000"/>
                </a:solidFill>
              </a:rPr>
              <a:t>. </a:t>
            </a:r>
            <a:br>
              <a:rPr lang="en-US" sz="1100" dirty="0">
                <a:solidFill>
                  <a:srgbClr val="000000"/>
                </a:solidFill>
              </a:rPr>
            </a:br>
            <a:r>
              <a:rPr lang="en-US" sz="1100" dirty="0">
                <a:solidFill>
                  <a:srgbClr val="000000"/>
                </a:solidFill>
              </a:rPr>
              <a:t>Software developed should meet customer’s requirements and at a reasonable price</a:t>
            </a:r>
          </a:p>
          <a:p>
            <a:pPr marL="328854" indent="-328854">
              <a:spcBef>
                <a:spcPct val="50000"/>
              </a:spcBef>
              <a:buFont typeface="+mj-lt"/>
              <a:buAutoNum type="arabicPeriod"/>
            </a:pPr>
            <a:r>
              <a:rPr lang="en-US" sz="1100" dirty="0">
                <a:solidFill>
                  <a:srgbClr val="800000"/>
                </a:solidFill>
                <a:latin typeface="Arial" charset="0"/>
                <a:ea typeface="ＭＳ Ｐゴシック" charset="-128"/>
                <a:cs typeface="ＭＳ Ｐゴシック" charset="-128"/>
              </a:rPr>
              <a:t>Success Depends on Active Customer Participation</a:t>
            </a:r>
            <a:r>
              <a:rPr lang="en-US" sz="1100" dirty="0">
                <a:solidFill>
                  <a:srgbClr val="000000"/>
                </a:solidFill>
              </a:rPr>
              <a:t>. Customer’s participation is essential to requirement changes and on the spot trade-off decisions</a:t>
            </a:r>
          </a:p>
          <a:p>
            <a:pPr marL="328854" indent="-328854">
              <a:spcBef>
                <a:spcPct val="50000"/>
              </a:spcBef>
              <a:buFont typeface="+mj-lt"/>
              <a:buAutoNum type="arabicPeriod"/>
            </a:pPr>
            <a:r>
              <a:rPr lang="en-US" sz="1100" dirty="0">
                <a:solidFill>
                  <a:srgbClr val="800000"/>
                </a:solidFill>
                <a:latin typeface="Arial" charset="0"/>
                <a:ea typeface="ＭＳ Ｐゴシック" charset="-128"/>
                <a:cs typeface="ＭＳ Ｐゴシック" charset="-128"/>
              </a:rPr>
              <a:t>Lean Development is a Team Effort</a:t>
            </a:r>
            <a:r>
              <a:rPr lang="en-US" sz="1100" dirty="0">
                <a:solidFill>
                  <a:srgbClr val="000000"/>
                </a:solidFill>
              </a:rPr>
              <a:t>. Collaboration of the various teams based on their diversity is the key to innovative and fast-cycles in development</a:t>
            </a:r>
          </a:p>
          <a:p>
            <a:pPr marL="328854" indent="-328854">
              <a:spcBef>
                <a:spcPct val="50000"/>
              </a:spcBef>
              <a:buFont typeface="+mj-lt"/>
              <a:buAutoNum type="arabicPeriod"/>
            </a:pPr>
            <a:r>
              <a:rPr lang="en-US" dirty="0" smtClean="0"/>
              <a:t>Everything is changeable. Development team must be ready to adapt to requirements changes and plan to accommodate these changes when they occur</a:t>
            </a:r>
          </a:p>
          <a:p>
            <a:pPr marL="328854" indent="-328854">
              <a:spcBef>
                <a:spcPct val="50000"/>
              </a:spcBef>
              <a:buFont typeface="+mj-lt"/>
              <a:buAutoNum type="arabicPeriod"/>
            </a:pPr>
            <a:r>
              <a:rPr lang="en-US" dirty="0" smtClean="0"/>
              <a:t>Domain, not Point Solutions. Software that is useable in multiple domains help spread the cost and contributes to the value equation</a:t>
            </a:r>
          </a:p>
          <a:p>
            <a:pPr eaLnBrk="1" hangingPunct="1"/>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9320250-E39F-4040-BCEC-EA2F8D271926}" type="slidenum">
              <a:rPr lang="en-US"/>
              <a:pPr/>
              <a:t>25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z="1100" dirty="0">
                <a:solidFill>
                  <a:srgbClr val="000000"/>
                </a:solidFill>
              </a:rPr>
              <a:t>7.  Complete don’t Construct. Whenever possible, “buy rather than build” is a viable strategy for most application development groups </a:t>
            </a:r>
            <a:br>
              <a:rPr lang="en-US" sz="1100" dirty="0">
                <a:solidFill>
                  <a:srgbClr val="000000"/>
                </a:solidFill>
              </a:rPr>
            </a:br>
            <a:r>
              <a:rPr lang="en-US" sz="1100" dirty="0">
                <a:solidFill>
                  <a:srgbClr val="000000"/>
                </a:solidFill>
              </a:rPr>
              <a:t>(also Build and Deliver, Not Document and Delay)</a:t>
            </a:r>
          </a:p>
          <a:p>
            <a:pPr eaLnBrk="1" hangingPunct="1"/>
            <a:r>
              <a:rPr lang="en-US" sz="1100" dirty="0">
                <a:solidFill>
                  <a:srgbClr val="000000"/>
                </a:solidFill>
              </a:rPr>
              <a:t>8.  80% Solution Today over 100% tomorrow. This statement holds true as markets are advancing at such a rapid pace to provide a hundred percent solution </a:t>
            </a:r>
          </a:p>
          <a:p>
            <a:pPr marL="328854" indent="-328854">
              <a:spcBef>
                <a:spcPct val="50000"/>
              </a:spcBef>
            </a:pPr>
            <a:r>
              <a:rPr lang="en-US" sz="1100" dirty="0">
                <a:solidFill>
                  <a:srgbClr val="800000"/>
                </a:solidFill>
              </a:rPr>
              <a:t>9. Minimalism is Essential</a:t>
            </a:r>
            <a:r>
              <a:rPr lang="en-US" sz="1100" dirty="0"/>
              <a:t>. Wastage is kept to a minimal by controlling the level of paperwork, team sizes and having a tight focus on the product scope</a:t>
            </a:r>
          </a:p>
          <a:p>
            <a:pPr marL="328854" indent="-328854">
              <a:spcBef>
                <a:spcPct val="50000"/>
              </a:spcBef>
            </a:pPr>
            <a:r>
              <a:rPr lang="en-US" sz="1100" dirty="0">
                <a:solidFill>
                  <a:srgbClr val="800000"/>
                </a:solidFill>
              </a:rPr>
              <a:t>10. Needs determine Technology</a:t>
            </a:r>
            <a:r>
              <a:rPr lang="en-US" sz="1100" dirty="0"/>
              <a:t>. The objectives of the development should be first identified and then the technology to support it. It is easier to change technology than it is to deliver the business applications</a:t>
            </a:r>
          </a:p>
          <a:p>
            <a:pPr marL="328854" indent="-328854">
              <a:spcBef>
                <a:spcPct val="50000"/>
              </a:spcBef>
            </a:pPr>
            <a:r>
              <a:rPr lang="en-US" sz="1100" dirty="0">
                <a:solidFill>
                  <a:srgbClr val="800000"/>
                </a:solidFill>
              </a:rPr>
              <a:t>11. Product Growth is Feature Growth</a:t>
            </a:r>
            <a:r>
              <a:rPr lang="en-US" sz="1100" dirty="0"/>
              <a:t>, not Size Growth.  Products should have change-tolerant features. When new features are explored, the impact on business practices should be considered</a:t>
            </a:r>
          </a:p>
          <a:p>
            <a:pPr eaLnBrk="1" hangingPunct="1"/>
            <a:endParaRPr lang="en-US" sz="1100" dirty="0">
              <a:solidFill>
                <a:srgbClr val="000000"/>
              </a:solidFill>
            </a:endParaRPr>
          </a:p>
          <a:p>
            <a:pPr eaLnBrk="1" hangingPunct="1"/>
            <a:r>
              <a:rPr lang="en-US" sz="1100" dirty="0">
                <a:solidFill>
                  <a:srgbClr val="000000"/>
                </a:solidFill>
              </a:rPr>
              <a:t>Studies have been conducted shows that most of the times 45 percent of the functions created in the applications are not used.</a:t>
            </a:r>
            <a:endParaRPr lang="en-AU"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slowing you down or getting in the way of doing a good job?</a:t>
            </a:r>
            <a:br>
              <a:rPr lang="en-US" dirty="0" smtClean="0"/>
            </a:br>
            <a:endParaRPr lang="en-US" dirty="0" smtClean="0"/>
          </a:p>
          <a:p>
            <a:r>
              <a:rPr lang="en-US" dirty="0" smtClean="0"/>
              <a:t>What would help things move faster, better, cheaper?</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52525" y="692150"/>
            <a:ext cx="4552950" cy="3416300"/>
          </a:xfrm>
          <a:ln/>
        </p:spPr>
      </p:sp>
      <p:sp>
        <p:nvSpPr>
          <p:cNvPr id="60419"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Ref Session 3, Part </a:t>
            </a:r>
            <a:r>
              <a:rPr lang="en-US" smtClean="0">
                <a:latin typeface="Arial" charset="0"/>
                <a:ea typeface="ＭＳ Ｐゴシック" charset="-128"/>
                <a:cs typeface="ＭＳ Ｐゴシック" charset="-128"/>
              </a:rPr>
              <a:t>1 slides.</a:t>
            </a:r>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52525" y="692150"/>
            <a:ext cx="4552950" cy="3416300"/>
          </a:xfrm>
          <a:ln/>
        </p:spPr>
      </p:sp>
      <p:sp>
        <p:nvSpPr>
          <p:cNvPr id="94211" name="Notes Placeholder 2"/>
          <p:cNvSpPr>
            <a:spLocks noGrp="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50000"/>
                    <a:lumOff val="50000"/>
                  </a:schemeClr>
                </a:solidFill>
                <a:ea typeface="Verdana" charset="0"/>
                <a:cs typeface="Verdana" charset="0"/>
              </a:rPr>
              <a:t>Source: Jeff Patton, “Using </a:t>
            </a:r>
            <a:r>
              <a:rPr lang="en-US" sz="1200" b="1" dirty="0" err="1" smtClean="0">
                <a:solidFill>
                  <a:schemeClr val="tx1">
                    <a:lumMod val="50000"/>
                    <a:lumOff val="50000"/>
                  </a:schemeClr>
                </a:solidFill>
                <a:ea typeface="Verdana" charset="0"/>
                <a:cs typeface="Verdana" charset="0"/>
              </a:rPr>
              <a:t>Kanban</a:t>
            </a:r>
            <a:r>
              <a:rPr lang="en-US" sz="1200" b="1" dirty="0" smtClean="0">
                <a:solidFill>
                  <a:schemeClr val="tx1">
                    <a:lumMod val="50000"/>
                    <a:lumOff val="50000"/>
                  </a:schemeClr>
                </a:solidFill>
                <a:ea typeface="Verdana" charset="0"/>
                <a:cs typeface="Verdana" charset="0"/>
              </a:rPr>
              <a:t> </a:t>
            </a:r>
            <a:r>
              <a:rPr lang="en-US" sz="1200" dirty="0" smtClean="0">
                <a:solidFill>
                  <a:schemeClr val="tx1">
                    <a:lumMod val="50000"/>
                    <a:lumOff val="50000"/>
                  </a:schemeClr>
                </a:solidFill>
                <a:ea typeface="Verdana" charset="0"/>
                <a:cs typeface="Verdana" charset="0"/>
              </a:rPr>
              <a:t>Techniques to Control Incremental Development”</a:t>
            </a:r>
            <a:br>
              <a:rPr lang="en-US" sz="1200" dirty="0" smtClean="0">
                <a:solidFill>
                  <a:schemeClr val="tx1">
                    <a:lumMod val="50000"/>
                    <a:lumOff val="50000"/>
                  </a:schemeClr>
                </a:solidFill>
                <a:ea typeface="Verdana" charset="0"/>
                <a:cs typeface="Verdana" charset="0"/>
              </a:rPr>
            </a:br>
            <a:r>
              <a:rPr lang="en-US" sz="1200" dirty="0" err="1" smtClean="0">
                <a:solidFill>
                  <a:schemeClr val="tx1">
                    <a:lumMod val="50000"/>
                    <a:lumOff val="50000"/>
                  </a:schemeClr>
                </a:solidFill>
                <a:ea typeface="Verdana" charset="0"/>
                <a:cs typeface="Verdana" charset="0"/>
              </a:rPr>
              <a:t>www.agileproductdesign.com</a:t>
            </a:r>
            <a:r>
              <a:rPr lang="en-US" sz="1200" dirty="0" smtClean="0">
                <a:solidFill>
                  <a:schemeClr val="tx1">
                    <a:lumMod val="50000"/>
                    <a:lumOff val="50000"/>
                  </a:schemeClr>
                </a:solidFill>
                <a:ea typeface="Verdana" charset="0"/>
                <a:cs typeface="Verdana" charset="0"/>
              </a:rPr>
              <a:t>/downloads/</a:t>
            </a:r>
            <a:r>
              <a:rPr lang="en-US" sz="1200" dirty="0" err="1" smtClean="0">
                <a:solidFill>
                  <a:schemeClr val="tx1">
                    <a:lumMod val="50000"/>
                    <a:lumOff val="50000"/>
                  </a:schemeClr>
                </a:solidFill>
                <a:ea typeface="Verdana" charset="0"/>
                <a:cs typeface="Verdana" charset="0"/>
              </a:rPr>
              <a:t>patton_kanban.ppt</a:t>
            </a:r>
            <a:r>
              <a:rPr lang="en-US" sz="1200" dirty="0" smtClean="0">
                <a:solidFill>
                  <a:schemeClr val="tx1">
                    <a:lumMod val="50000"/>
                    <a:lumOff val="50000"/>
                  </a:schemeClr>
                </a:solidFill>
                <a:ea typeface="Verdana" charset="0"/>
                <a:cs typeface="Verdana" charset="0"/>
              </a:rPr>
              <a:t> </a:t>
            </a:r>
            <a:endParaRPr lang="en-US" sz="1200" dirty="0" smtClean="0">
              <a:solidFill>
                <a:schemeClr val="tx1">
                  <a:lumMod val="50000"/>
                  <a:lumOff val="50000"/>
                </a:schemeClr>
              </a:solidFill>
            </a:endParaRPr>
          </a:p>
          <a:p>
            <a:endParaRPr lang="en-US" dirty="0">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2525" y="692150"/>
            <a:ext cx="4552950" cy="3416300"/>
          </a:xfrm>
          <a:ln/>
        </p:spPr>
      </p:sp>
      <p:sp>
        <p:nvSpPr>
          <p:cNvPr id="96259" name="Notes Placeholder 2"/>
          <p:cNvSpPr>
            <a:spLocks noGrp="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50000"/>
                    <a:lumOff val="50000"/>
                  </a:schemeClr>
                </a:solidFill>
                <a:ea typeface="Verdana" charset="0"/>
                <a:cs typeface="Verdana" charset="0"/>
              </a:rPr>
              <a:t>Source: Jeff Patton, “Using </a:t>
            </a:r>
            <a:r>
              <a:rPr lang="en-US" sz="1200" b="1" dirty="0" err="1" smtClean="0">
                <a:solidFill>
                  <a:schemeClr val="tx1">
                    <a:lumMod val="50000"/>
                    <a:lumOff val="50000"/>
                  </a:schemeClr>
                </a:solidFill>
                <a:ea typeface="Verdana" charset="0"/>
                <a:cs typeface="Verdana" charset="0"/>
              </a:rPr>
              <a:t>Kanban</a:t>
            </a:r>
            <a:r>
              <a:rPr lang="en-US" sz="1200" b="1" dirty="0" smtClean="0">
                <a:solidFill>
                  <a:schemeClr val="tx1">
                    <a:lumMod val="50000"/>
                    <a:lumOff val="50000"/>
                  </a:schemeClr>
                </a:solidFill>
                <a:ea typeface="Verdana" charset="0"/>
                <a:cs typeface="Verdana" charset="0"/>
              </a:rPr>
              <a:t> </a:t>
            </a:r>
            <a:r>
              <a:rPr lang="en-US" sz="1200" dirty="0" smtClean="0">
                <a:solidFill>
                  <a:schemeClr val="tx1">
                    <a:lumMod val="50000"/>
                    <a:lumOff val="50000"/>
                  </a:schemeClr>
                </a:solidFill>
                <a:ea typeface="Verdana" charset="0"/>
                <a:cs typeface="Verdana" charset="0"/>
              </a:rPr>
              <a:t>Techniques to Control Incremental Development”</a:t>
            </a:r>
            <a:br>
              <a:rPr lang="en-US" sz="1200" dirty="0" smtClean="0">
                <a:solidFill>
                  <a:schemeClr val="tx1">
                    <a:lumMod val="50000"/>
                    <a:lumOff val="50000"/>
                  </a:schemeClr>
                </a:solidFill>
                <a:ea typeface="Verdana" charset="0"/>
                <a:cs typeface="Verdana" charset="0"/>
              </a:rPr>
            </a:br>
            <a:r>
              <a:rPr lang="en-US" sz="1200" dirty="0" err="1" smtClean="0">
                <a:solidFill>
                  <a:schemeClr val="tx1">
                    <a:lumMod val="50000"/>
                    <a:lumOff val="50000"/>
                  </a:schemeClr>
                </a:solidFill>
                <a:ea typeface="Verdana" charset="0"/>
                <a:cs typeface="Verdana" charset="0"/>
              </a:rPr>
              <a:t>www.agileproductdesign.com</a:t>
            </a:r>
            <a:r>
              <a:rPr lang="en-US" sz="1200" dirty="0" smtClean="0">
                <a:solidFill>
                  <a:schemeClr val="tx1">
                    <a:lumMod val="50000"/>
                    <a:lumOff val="50000"/>
                  </a:schemeClr>
                </a:solidFill>
                <a:ea typeface="Verdana" charset="0"/>
                <a:cs typeface="Verdana" charset="0"/>
              </a:rPr>
              <a:t>/downloads/</a:t>
            </a:r>
            <a:r>
              <a:rPr lang="en-US" sz="1200" dirty="0" err="1" smtClean="0">
                <a:solidFill>
                  <a:schemeClr val="tx1">
                    <a:lumMod val="50000"/>
                    <a:lumOff val="50000"/>
                  </a:schemeClr>
                </a:solidFill>
                <a:ea typeface="Verdana" charset="0"/>
                <a:cs typeface="Verdana" charset="0"/>
              </a:rPr>
              <a:t>patton_kanban.ppt</a:t>
            </a:r>
            <a:r>
              <a:rPr lang="en-US" sz="1200" dirty="0" smtClean="0">
                <a:solidFill>
                  <a:schemeClr val="tx1">
                    <a:lumMod val="50000"/>
                    <a:lumOff val="50000"/>
                  </a:schemeClr>
                </a:solidFill>
                <a:ea typeface="Verdana" charset="0"/>
                <a:cs typeface="Verdana" charset="0"/>
              </a:rPr>
              <a:t> </a:t>
            </a:r>
            <a:endParaRPr lang="en-US" sz="1200" dirty="0" smtClean="0">
              <a:solidFill>
                <a:schemeClr val="tx1">
                  <a:lumMod val="50000"/>
                  <a:lumOff val="50000"/>
                </a:schemeClr>
              </a:solidFill>
            </a:endParaRPr>
          </a:p>
          <a:p>
            <a:endParaRPr lang="en-US" dirty="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APM </a:t>
            </a:r>
            <a:r>
              <a:rPr lang="en-US" dirty="0" err="1" smtClean="0"/>
              <a:t>pp</a:t>
            </a:r>
            <a:r>
              <a:rPr lang="en-US" dirty="0" smtClean="0"/>
              <a:t> 77 – 79</a:t>
            </a:r>
          </a:p>
          <a:p>
            <a:r>
              <a:rPr lang="en-US" dirty="0" smtClean="0"/>
              <a:t>Emeril Lagasse</a:t>
            </a:r>
            <a:r>
              <a:rPr lang="en-US" baseline="0" dirty="0" smtClean="0"/>
              <a:t> picture from http://</a:t>
            </a:r>
            <a:r>
              <a:rPr lang="en-US" baseline="0" dirty="0" err="1" smtClean="0"/>
              <a:t>en.wikipedia.org</a:t>
            </a:r>
            <a:r>
              <a:rPr lang="en-US" baseline="0" dirty="0" smtClean="0"/>
              <a:t>/wiki/</a:t>
            </a:r>
            <a:r>
              <a:rPr lang="en-US" baseline="0" dirty="0" err="1" smtClean="0"/>
              <a:t>Emeril_Lagasse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6</a:t>
            </a:fld>
            <a:endParaRPr lang="en-US"/>
          </a:p>
        </p:txBody>
      </p:sp>
    </p:spTree>
    <p:extLst>
      <p:ext uri="{BB962C8B-B14F-4D97-AF65-F5344CB8AC3E}">
        <p14:creationId xmlns:p14="http://schemas.microsoft.com/office/powerpoint/2010/main" val="300495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Lean</a:t>
            </a:r>
            <a:r>
              <a:rPr lang="en-US" baseline="0" dirty="0" smtClean="0"/>
              <a:t> Thinking + Six Sigma + Team Process</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31</a:t>
            </a:fld>
            <a:endParaRPr lang="en-US"/>
          </a:p>
        </p:txBody>
      </p:sp>
    </p:spTree>
    <p:extLst>
      <p:ext uri="{BB962C8B-B14F-4D97-AF65-F5344CB8AC3E}">
        <p14:creationId xmlns:p14="http://schemas.microsoft.com/office/powerpoint/2010/main" val="1439171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triangle’s dimensions were reliability, features,</a:t>
            </a:r>
            <a:r>
              <a:rPr lang="en-US" baseline="0" dirty="0" smtClean="0"/>
              <a:t> and schedule.</a:t>
            </a:r>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32</a:t>
            </a:fld>
            <a:endParaRPr lang="en-US"/>
          </a:p>
        </p:txBody>
      </p:sp>
    </p:spTree>
    <p:extLst>
      <p:ext uri="{BB962C8B-B14F-4D97-AF65-F5344CB8AC3E}">
        <p14:creationId xmlns:p14="http://schemas.microsoft.com/office/powerpoint/2010/main" val="1410147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the famous EDS commercial showing an airliner being built while flying, from https://</a:t>
            </a:r>
            <a:r>
              <a:rPr lang="en-US" baseline="0" dirty="0" err="1" smtClean="0"/>
              <a:t>www.youtube.com</a:t>
            </a:r>
            <a:r>
              <a:rPr lang="en-US" baseline="0" dirty="0" smtClean="0"/>
              <a:t>/</a:t>
            </a:r>
            <a:r>
              <a:rPr lang="en-US" baseline="0" dirty="0" err="1" smtClean="0"/>
              <a:t>watch?v</a:t>
            </a:r>
            <a:r>
              <a:rPr lang="en-US" baseline="0" dirty="0" smtClean="0"/>
              <a:t>=L2zqTYgcpfg.</a:t>
            </a:r>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34</a:t>
            </a:fld>
            <a:endParaRPr lang="en-US"/>
          </a:p>
        </p:txBody>
      </p:sp>
    </p:spTree>
    <p:extLst>
      <p:ext uri="{BB962C8B-B14F-4D97-AF65-F5344CB8AC3E}">
        <p14:creationId xmlns:p14="http://schemas.microsoft.com/office/powerpoint/2010/main" val="128185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Dubious manager from https://</a:t>
            </a:r>
            <a:r>
              <a:rPr lang="en-US" dirty="0" err="1" smtClean="0"/>
              <a:t>sg.news.yahoo.com</a:t>
            </a:r>
            <a:r>
              <a:rPr lang="en-US" dirty="0" smtClean="0"/>
              <a:t>/five-head-scratching-questions-asked-by-singapore-job-interviewers-085135690.html</a:t>
            </a:r>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8</a:t>
            </a:fld>
            <a:endParaRPr lang="en-US"/>
          </a:p>
        </p:txBody>
      </p:sp>
    </p:spTree>
    <p:extLst>
      <p:ext uri="{BB962C8B-B14F-4D97-AF65-F5344CB8AC3E}">
        <p14:creationId xmlns:p14="http://schemas.microsoft.com/office/powerpoint/2010/main" val="106660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APM, p 77</a:t>
            </a:r>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9</a:t>
            </a:fld>
            <a:endParaRPr lang="en-US"/>
          </a:p>
        </p:txBody>
      </p:sp>
    </p:spTree>
    <p:extLst>
      <p:ext uri="{BB962C8B-B14F-4D97-AF65-F5344CB8AC3E}">
        <p14:creationId xmlns:p14="http://schemas.microsoft.com/office/powerpoint/2010/main" val="149485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13</a:t>
            </a:fld>
            <a:endParaRPr lang="en-US"/>
          </a:p>
        </p:txBody>
      </p:sp>
    </p:spTree>
    <p:extLst>
      <p:ext uri="{BB962C8B-B14F-4D97-AF65-F5344CB8AC3E}">
        <p14:creationId xmlns:p14="http://schemas.microsoft.com/office/powerpoint/2010/main" val="171843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a:t>
            </a:r>
            <a:r>
              <a:rPr lang="en-US" dirty="0" err="1" smtClean="0"/>
              <a:t>flylib.com</a:t>
            </a:r>
            <a:r>
              <a:rPr lang="en-US" dirty="0" smtClean="0"/>
              <a:t>/books/en/1.211.1.35/1/</a:t>
            </a:r>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14</a:t>
            </a:fld>
            <a:endParaRPr lang="en-US"/>
          </a:p>
        </p:txBody>
      </p:sp>
    </p:spTree>
    <p:extLst>
      <p:ext uri="{BB962C8B-B14F-4D97-AF65-F5344CB8AC3E}">
        <p14:creationId xmlns:p14="http://schemas.microsoft.com/office/powerpoint/2010/main" val="125375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APM, p 81.</a:t>
            </a:r>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15</a:t>
            </a:fld>
            <a:endParaRPr lang="en-US"/>
          </a:p>
        </p:txBody>
      </p:sp>
    </p:spTree>
    <p:extLst>
      <p:ext uri="{BB962C8B-B14F-4D97-AF65-F5344CB8AC3E}">
        <p14:creationId xmlns:p14="http://schemas.microsoft.com/office/powerpoint/2010/main" val="3672062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16</a:t>
            </a:fld>
            <a:endParaRPr lang="en-US"/>
          </a:p>
        </p:txBody>
      </p:sp>
    </p:spTree>
    <p:extLst>
      <p:ext uri="{BB962C8B-B14F-4D97-AF65-F5344CB8AC3E}">
        <p14:creationId xmlns:p14="http://schemas.microsoft.com/office/powerpoint/2010/main" val="1266514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List from </a:t>
            </a:r>
            <a:r>
              <a:rPr lang="en-US" dirty="0" smtClean="0"/>
              <a:t>http://</a:t>
            </a:r>
            <a:r>
              <a:rPr lang="en-US" dirty="0" err="1" smtClean="0"/>
              <a:t>en.wikipedia.org</a:t>
            </a:r>
            <a:r>
              <a:rPr lang="en-US" dirty="0" smtClean="0"/>
              <a:t>/wiki/</a:t>
            </a:r>
            <a:r>
              <a:rPr lang="en-US" dirty="0" err="1" smtClean="0"/>
              <a:t>Lean_manufacturing</a:t>
            </a:r>
            <a:r>
              <a:rPr lang="en-US" dirty="0" smtClean="0"/>
              <a:t>.</a:t>
            </a:r>
            <a:endParaRPr lang="en-US" dirty="0"/>
          </a:p>
        </p:txBody>
      </p:sp>
      <p:sp>
        <p:nvSpPr>
          <p:cNvPr id="4" name="Slide Number Placeholder 3"/>
          <p:cNvSpPr>
            <a:spLocks noGrp="1"/>
          </p:cNvSpPr>
          <p:nvPr>
            <p:ph type="sldNum" sz="quarter" idx="10"/>
          </p:nvPr>
        </p:nvSpPr>
        <p:spPr/>
        <p:txBody>
          <a:bodyPr/>
          <a:lstStyle/>
          <a:p>
            <a:fld id="{382B3615-7D84-2545-A25E-016BFD62C7F6}" type="slidenum">
              <a:rPr lang="en-US" smtClean="0"/>
              <a:t>17</a:t>
            </a:fld>
            <a:endParaRPr lang="en-US"/>
          </a:p>
        </p:txBody>
      </p:sp>
    </p:spTree>
    <p:extLst>
      <p:ext uri="{BB962C8B-B14F-4D97-AF65-F5344CB8AC3E}">
        <p14:creationId xmlns:p14="http://schemas.microsoft.com/office/powerpoint/2010/main" val="95632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75B5F2-652A-B441-9C87-1B16610E03F1}" type="datetimeFigureOut">
              <a:rPr lang="en-US" smtClean="0"/>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283235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5B5F2-652A-B441-9C87-1B16610E03F1}" type="datetimeFigureOut">
              <a:rPr lang="en-US" smtClean="0"/>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25941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5B5F2-652A-B441-9C87-1B16610E03F1}" type="datetimeFigureOut">
              <a:rPr lang="en-US" smtClean="0"/>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152411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5B5F2-652A-B441-9C87-1B16610E03F1}" type="datetimeFigureOut">
              <a:rPr lang="en-US" smtClean="0"/>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66016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5B5F2-652A-B441-9C87-1B16610E03F1}" type="datetimeFigureOut">
              <a:rPr lang="en-US" smtClean="0"/>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161417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75B5F2-652A-B441-9C87-1B16610E03F1}" type="datetimeFigureOut">
              <a:rPr lang="en-US" smtClean="0"/>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3079956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75B5F2-652A-B441-9C87-1B16610E03F1}" type="datetimeFigureOut">
              <a:rPr lang="en-US" smtClean="0"/>
              <a:t>4/17/15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61140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75B5F2-652A-B441-9C87-1B16610E03F1}" type="datetimeFigureOut">
              <a:rPr lang="en-US" smtClean="0"/>
              <a:t>4/17/15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391021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5B5F2-652A-B441-9C87-1B16610E03F1}" type="datetimeFigureOut">
              <a:rPr lang="en-US" smtClean="0"/>
              <a:t>4/17/15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326774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5B5F2-652A-B441-9C87-1B16610E03F1}" type="datetimeFigureOut">
              <a:rPr lang="en-US" smtClean="0"/>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144486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5B5F2-652A-B441-9C87-1B16610E03F1}" type="datetimeFigureOut">
              <a:rPr lang="en-US" smtClean="0"/>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51687-7992-0E45-AC73-624916C4665E}" type="slidenum">
              <a:rPr lang="en-US" smtClean="0"/>
              <a:t>‹#›</a:t>
            </a:fld>
            <a:endParaRPr lang="en-US"/>
          </a:p>
        </p:txBody>
      </p:sp>
    </p:spTree>
    <p:extLst>
      <p:ext uri="{BB962C8B-B14F-4D97-AF65-F5344CB8AC3E}">
        <p14:creationId xmlns:p14="http://schemas.microsoft.com/office/powerpoint/2010/main" val="33418790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5B5F2-652A-B441-9C87-1B16610E03F1}" type="datetimeFigureOut">
              <a:rPr lang="en-US" smtClean="0"/>
              <a:t>4/17/15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51687-7992-0E45-AC73-624916C4665E}"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D51687-7992-0E45-AC73-624916C4665E}" type="slidenum">
              <a:rPr lang="en-US" smtClean="0"/>
              <a:pPr/>
              <a:t>‹#›</a:t>
            </a:fld>
            <a:endParaRPr lang="en-US"/>
          </a:p>
        </p:txBody>
      </p:sp>
    </p:spTree>
    <p:extLst>
      <p:ext uri="{BB962C8B-B14F-4D97-AF65-F5344CB8AC3E}">
        <p14:creationId xmlns:p14="http://schemas.microsoft.com/office/powerpoint/2010/main" val="35035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wmf"/><Relationship Id="rId6" Type="http://schemas.openxmlformats.org/officeDocument/2006/relationships/image" Target="../media/image16.w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0703"/>
            <a:ext cx="7772400" cy="1470025"/>
          </a:xfrm>
        </p:spPr>
        <p:txBody>
          <a:bodyPr/>
          <a:lstStyle/>
          <a:p>
            <a:r>
              <a:rPr lang="en-US" dirty="0" smtClean="0"/>
              <a:t>Agile Progress &amp; Program Management </a:t>
            </a:r>
            <a:endParaRPr lang="en-US" dirty="0"/>
          </a:p>
        </p:txBody>
      </p:sp>
      <p:sp>
        <p:nvSpPr>
          <p:cNvPr id="3" name="Subtitle 2"/>
          <p:cNvSpPr>
            <a:spLocks noGrp="1"/>
          </p:cNvSpPr>
          <p:nvPr>
            <p:ph type="subTitle" idx="1"/>
          </p:nvPr>
        </p:nvSpPr>
        <p:spPr>
          <a:xfrm>
            <a:off x="1371600" y="4796478"/>
            <a:ext cx="6400800" cy="1752600"/>
          </a:xfrm>
        </p:spPr>
        <p:txBody>
          <a:bodyPr/>
          <a:lstStyle/>
          <a:p>
            <a:r>
              <a:rPr lang="en-US" dirty="0" smtClean="0"/>
              <a:t>How to plan lots of things</a:t>
            </a:r>
          </a:p>
          <a:p>
            <a:r>
              <a:rPr lang="en-US" dirty="0" smtClean="0"/>
              <a:t>Parts of Phillips, </a:t>
            </a:r>
            <a:r>
              <a:rPr lang="en-US" dirty="0" err="1" smtClean="0"/>
              <a:t>Ch</a:t>
            </a:r>
            <a:r>
              <a:rPr lang="en-US" dirty="0" smtClean="0"/>
              <a:t> 5</a:t>
            </a:r>
            <a:endParaRPr lang="en-US" dirty="0"/>
          </a:p>
        </p:txBody>
      </p:sp>
      <p:sp>
        <p:nvSpPr>
          <p:cNvPr id="4" name="TextBox 3"/>
          <p:cNvSpPr txBox="1"/>
          <p:nvPr/>
        </p:nvSpPr>
        <p:spPr>
          <a:xfrm>
            <a:off x="7848600" y="0"/>
            <a:ext cx="1051302" cy="923330"/>
          </a:xfrm>
          <a:prstGeom prst="rect">
            <a:avLst/>
          </a:prstGeom>
          <a:noFill/>
        </p:spPr>
        <p:txBody>
          <a:bodyPr wrap="none" rtlCol="0">
            <a:spAutoFit/>
          </a:bodyPr>
          <a:lstStyle/>
          <a:p>
            <a:pPr algn="ctr"/>
            <a:r>
              <a:rPr lang="en-US" dirty="0" smtClean="0"/>
              <a:t>CSSE579</a:t>
            </a:r>
          </a:p>
          <a:p>
            <a:pPr algn="ctr"/>
            <a:r>
              <a:rPr lang="en-US" dirty="0" smtClean="0"/>
              <a:t>Session 6</a:t>
            </a:r>
          </a:p>
          <a:p>
            <a:pPr algn="ctr"/>
            <a:r>
              <a:rPr lang="en-US" dirty="0" smtClean="0"/>
              <a:t>Part 1</a:t>
            </a:r>
            <a:endParaRPr lang="en-US" dirty="0"/>
          </a:p>
        </p:txBody>
      </p:sp>
      <p:pic>
        <p:nvPicPr>
          <p:cNvPr id="5" name="Picture 31" descr="rose4"/>
          <p:cNvPicPr>
            <a:picLocks noChangeAspect="1" noChangeArrowheads="1"/>
          </p:cNvPicPr>
          <p:nvPr/>
        </p:nvPicPr>
        <p:blipFill>
          <a:blip r:embed="rId3">
            <a:alphaModFix/>
          </a:blip>
          <a:srcRect l="12895" t="22858"/>
          <a:stretch>
            <a:fillRect/>
          </a:stretch>
        </p:blipFill>
        <p:spPr bwMode="auto">
          <a:xfrm>
            <a:off x="5784576" y="6300787"/>
            <a:ext cx="3359424" cy="557213"/>
          </a:xfrm>
          <a:prstGeom prst="rect">
            <a:avLst/>
          </a:prstGeom>
          <a:noFill/>
        </p:spPr>
      </p:pic>
      <p:sp>
        <p:nvSpPr>
          <p:cNvPr id="7" name="TextBox 6"/>
          <p:cNvSpPr txBox="1"/>
          <p:nvPr/>
        </p:nvSpPr>
        <p:spPr>
          <a:xfrm>
            <a:off x="6645177" y="1588496"/>
            <a:ext cx="2310019" cy="1200329"/>
          </a:xfrm>
          <a:prstGeom prst="rect">
            <a:avLst/>
          </a:prstGeom>
          <a:noFill/>
        </p:spPr>
        <p:txBody>
          <a:bodyPr wrap="square" rtlCol="0">
            <a:spAutoFit/>
          </a:bodyPr>
          <a:lstStyle/>
          <a:p>
            <a:r>
              <a:rPr lang="en-US" dirty="0" smtClean="0"/>
              <a:t>We discussed day-to-day progress management last week!</a:t>
            </a:r>
            <a:endParaRPr lang="en-US" dirty="0"/>
          </a:p>
        </p:txBody>
      </p:sp>
      <p:pic>
        <p:nvPicPr>
          <p:cNvPr id="8" name="Picture 7" descr="progressNegativ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514" y="109125"/>
            <a:ext cx="3822700" cy="2679700"/>
          </a:xfrm>
          <a:prstGeom prst="rect">
            <a:avLst/>
          </a:prstGeom>
        </p:spPr>
      </p:pic>
    </p:spTree>
    <p:extLst>
      <p:ext uri="{BB962C8B-B14F-4D97-AF65-F5344CB8AC3E}">
        <p14:creationId xmlns:p14="http://schemas.microsoft.com/office/powerpoint/2010/main" val="42818816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governance layer</a:t>
            </a:r>
            <a:endParaRPr lang="en-US" dirty="0"/>
          </a:p>
        </p:txBody>
      </p:sp>
      <p:sp>
        <p:nvSpPr>
          <p:cNvPr id="3" name="Content Placeholder 2"/>
          <p:cNvSpPr>
            <a:spLocks noGrp="1"/>
          </p:cNvSpPr>
          <p:nvPr>
            <p:ph idx="1"/>
          </p:nvPr>
        </p:nvSpPr>
        <p:spPr/>
        <p:txBody>
          <a:bodyPr/>
          <a:lstStyle/>
          <a:p>
            <a:r>
              <a:rPr lang="en-US" dirty="0" smtClean="0"/>
              <a:t>Managers want to know about projects in terms of the bottom line, like ROI, and the risk of obtaining that.</a:t>
            </a:r>
          </a:p>
          <a:p>
            <a:r>
              <a:rPr lang="en-US" dirty="0" smtClean="0"/>
              <a:t>They don’t care if the requirements are done or not.</a:t>
            </a:r>
          </a:p>
          <a:p>
            <a:pPr lvl="1"/>
            <a:r>
              <a:rPr lang="en-US" dirty="0" smtClean="0"/>
              <a:t>Which tends to irritate us, because technical risk clearly leads to financial risk.</a:t>
            </a:r>
            <a:endParaRPr lang="en-US" dirty="0"/>
          </a:p>
          <a:p>
            <a:r>
              <a:rPr lang="en-US" dirty="0" smtClean="0"/>
              <a:t>More on this layer in the next slide set.</a:t>
            </a:r>
            <a:endParaRPr lang="en-US" dirty="0"/>
          </a:p>
        </p:txBody>
      </p:sp>
    </p:spTree>
    <p:extLst>
      <p:ext uri="{BB962C8B-B14F-4D97-AF65-F5344CB8AC3E}">
        <p14:creationId xmlns:p14="http://schemas.microsoft.com/office/powerpoint/2010/main" val="11736088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layer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This is – “Who takes the heat if the project falls behind”?</a:t>
            </a:r>
          </a:p>
          <a:p>
            <a:pPr lvl="1"/>
            <a:r>
              <a:rPr lang="en-US" dirty="0" smtClean="0"/>
              <a:t>And how do they operate to achieve product release goals?</a:t>
            </a:r>
          </a:p>
          <a:p>
            <a:r>
              <a:rPr lang="en-US" dirty="0" smtClean="0"/>
              <a:t>They deal with reporting to stakeholders</a:t>
            </a:r>
          </a:p>
          <a:p>
            <a:pPr lvl="1"/>
            <a:r>
              <a:rPr lang="en-US" dirty="0" smtClean="0"/>
              <a:t>Internal and external.</a:t>
            </a:r>
          </a:p>
          <a:p>
            <a:pPr lvl="1"/>
            <a:r>
              <a:rPr lang="en-US" dirty="0" smtClean="0"/>
              <a:t>Customers and suppliers.</a:t>
            </a:r>
          </a:p>
          <a:p>
            <a:r>
              <a:rPr lang="en-US" dirty="0" smtClean="0"/>
              <a:t>And usually also with “making it happen.”</a:t>
            </a:r>
          </a:p>
          <a:p>
            <a:pPr lvl="1"/>
            <a:r>
              <a:rPr lang="en-US" dirty="0" smtClean="0"/>
              <a:t>As per “leading the troops” in some fashion.</a:t>
            </a:r>
          </a:p>
          <a:p>
            <a:pPr lvl="1"/>
            <a:r>
              <a:rPr lang="en-US" dirty="0" smtClean="0"/>
              <a:t>Expected to handle the risks.</a:t>
            </a:r>
          </a:p>
          <a:p>
            <a:pPr lvl="1"/>
            <a:r>
              <a:rPr lang="en-US" dirty="0" smtClean="0"/>
              <a:t>In agile developments, their role is modified by the fact that the team </a:t>
            </a:r>
            <a:r>
              <a:rPr lang="en-US" i="1" dirty="0" smtClean="0"/>
              <a:t>doesn’t</a:t>
            </a:r>
            <a:r>
              <a:rPr lang="en-US" dirty="0" smtClean="0"/>
              <a:t> try to guarantee things won’t slip.</a:t>
            </a:r>
          </a:p>
          <a:p>
            <a:r>
              <a:rPr lang="en-US" dirty="0" smtClean="0"/>
              <a:t>And accountable for product release.</a:t>
            </a:r>
          </a:p>
          <a:p>
            <a:pPr lvl="1"/>
            <a:r>
              <a:rPr lang="en-US" dirty="0" smtClean="0"/>
              <a:t>Sometimes “product manager.”</a:t>
            </a:r>
          </a:p>
          <a:p>
            <a:pPr lvl="1"/>
            <a:r>
              <a:rPr lang="en-US" dirty="0" smtClean="0"/>
              <a:t>But other times that’s the portfolio manager, with several products.</a:t>
            </a:r>
            <a:endParaRPr lang="en-US" dirty="0"/>
          </a:p>
        </p:txBody>
      </p:sp>
    </p:spTree>
    <p:extLst>
      <p:ext uri="{BB962C8B-B14F-4D97-AF65-F5344CB8AC3E}">
        <p14:creationId xmlns:p14="http://schemas.microsoft.com/office/powerpoint/2010/main" val="22759906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management layer</a:t>
            </a:r>
            <a:endParaRPr lang="en-US" dirty="0"/>
          </a:p>
        </p:txBody>
      </p:sp>
      <p:sp>
        <p:nvSpPr>
          <p:cNvPr id="3" name="Content Placeholder 2"/>
          <p:cNvSpPr>
            <a:spLocks noGrp="1"/>
          </p:cNvSpPr>
          <p:nvPr>
            <p:ph idx="1"/>
          </p:nvPr>
        </p:nvSpPr>
        <p:spPr/>
        <p:txBody>
          <a:bodyPr>
            <a:normAutofit lnSpcReduction="10000"/>
          </a:bodyPr>
          <a:lstStyle/>
          <a:p>
            <a:r>
              <a:rPr lang="en-US" dirty="0" smtClean="0"/>
              <a:t>Could be the same as the “project manager,” or not.  Responsible for their group, during an iteration.</a:t>
            </a:r>
          </a:p>
          <a:p>
            <a:pPr lvl="1"/>
            <a:r>
              <a:rPr lang="en-US" dirty="0" smtClean="0"/>
              <a:t>But, the practices can vary from what it takes at the “product level.”</a:t>
            </a:r>
          </a:p>
          <a:p>
            <a:pPr lvl="1"/>
            <a:r>
              <a:rPr lang="en-US" dirty="0" smtClean="0"/>
              <a:t>This is especially true for an integrated product.</a:t>
            </a:r>
          </a:p>
          <a:p>
            <a:r>
              <a:rPr lang="en-US" dirty="0" smtClean="0"/>
              <a:t>In Scrum, this person is most likely the “scrum master.”</a:t>
            </a:r>
          </a:p>
          <a:p>
            <a:pPr lvl="1"/>
            <a:r>
              <a:rPr lang="en-US" dirty="0" smtClean="0"/>
              <a:t>Who’s the “product owner,” then?</a:t>
            </a:r>
            <a:endParaRPr lang="en-US" dirty="0"/>
          </a:p>
        </p:txBody>
      </p:sp>
    </p:spTree>
    <p:extLst>
      <p:ext uri="{BB962C8B-B14F-4D97-AF65-F5344CB8AC3E}">
        <p14:creationId xmlns:p14="http://schemas.microsoft.com/office/powerpoint/2010/main" val="3635303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practices layer</a:t>
            </a:r>
            <a:endParaRPr lang="en-US" dirty="0"/>
          </a:p>
        </p:txBody>
      </p:sp>
      <p:sp>
        <p:nvSpPr>
          <p:cNvPr id="3" name="Content Placeholder 2"/>
          <p:cNvSpPr>
            <a:spLocks noGrp="1"/>
          </p:cNvSpPr>
          <p:nvPr>
            <p:ph idx="1"/>
          </p:nvPr>
        </p:nvSpPr>
        <p:spPr/>
        <p:txBody>
          <a:bodyPr/>
          <a:lstStyle/>
          <a:p>
            <a:r>
              <a:rPr lang="en-US" dirty="0" smtClean="0"/>
              <a:t>Officially, this is identified with how you do the technical work.  Like, do you do continuous testing or not?</a:t>
            </a:r>
          </a:p>
          <a:p>
            <a:r>
              <a:rPr lang="en-US" dirty="0" smtClean="0"/>
              <a:t>But, informally, this is identified with you, the software engineer, too.</a:t>
            </a:r>
            <a:endParaRPr lang="en-US" dirty="0"/>
          </a:p>
        </p:txBody>
      </p:sp>
    </p:spTree>
    <p:extLst>
      <p:ext uri="{BB962C8B-B14F-4D97-AF65-F5344CB8AC3E}">
        <p14:creationId xmlns:p14="http://schemas.microsoft.com/office/powerpoint/2010/main" val="21999963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8956" y="274638"/>
            <a:ext cx="8229600" cy="1143000"/>
          </a:xfrm>
        </p:spPr>
        <p:txBody>
          <a:bodyPr>
            <a:normAutofit fontScale="90000"/>
          </a:bodyPr>
          <a:lstStyle/>
          <a:p>
            <a:r>
              <a:rPr lang="en-US" dirty="0" smtClean="0"/>
              <a:t>These levels fit with </a:t>
            </a:r>
            <a:r>
              <a:rPr lang="en-US" dirty="0" err="1" smtClean="0"/>
              <a:t>Highsmith’s</a:t>
            </a:r>
            <a:r>
              <a:rPr lang="en-US" dirty="0" smtClean="0"/>
              <a:t> process steps</a:t>
            </a:r>
            <a:endParaRPr lang="en-US" dirty="0"/>
          </a:p>
        </p:txBody>
      </p:sp>
      <p:pic>
        <p:nvPicPr>
          <p:cNvPr id="4" name="Picture 3"/>
          <p:cNvPicPr>
            <a:picLocks noChangeAspect="1"/>
          </p:cNvPicPr>
          <p:nvPr/>
        </p:nvPicPr>
        <p:blipFill>
          <a:blip r:embed="rId3"/>
          <a:stretch>
            <a:fillRect/>
          </a:stretch>
        </p:blipFill>
        <p:spPr>
          <a:xfrm>
            <a:off x="1397000" y="2021470"/>
            <a:ext cx="6350000" cy="3848100"/>
          </a:xfrm>
          <a:prstGeom prst="rect">
            <a:avLst/>
          </a:prstGeom>
        </p:spPr>
      </p:pic>
    </p:spTree>
    <p:extLst>
      <p:ext uri="{BB962C8B-B14F-4D97-AF65-F5344CB8AC3E}">
        <p14:creationId xmlns:p14="http://schemas.microsoft.com/office/powerpoint/2010/main" val="6735216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with the goals of the framework</a:t>
            </a:r>
            <a:endParaRPr lang="en-US" dirty="0"/>
          </a:p>
        </p:txBody>
      </p:sp>
      <p:sp>
        <p:nvSpPr>
          <p:cNvPr id="3" name="Content Placeholder 2"/>
          <p:cNvSpPr>
            <a:spLocks noGrp="1"/>
          </p:cNvSpPr>
          <p:nvPr>
            <p:ph idx="1"/>
          </p:nvPr>
        </p:nvSpPr>
        <p:spPr/>
        <p:txBody>
          <a:bodyPr/>
          <a:lstStyle/>
          <a:p>
            <a:r>
              <a:rPr lang="en-US" dirty="0" smtClean="0"/>
              <a:t>Achieve the project’s business goals!</a:t>
            </a:r>
          </a:p>
          <a:p>
            <a:r>
              <a:rPr lang="en-US" dirty="0" smtClean="0"/>
              <a:t>Support a culture where envisioning, adapting, etc., are pursued.</a:t>
            </a:r>
          </a:p>
          <a:p>
            <a:r>
              <a:rPr lang="en-US" dirty="0" smtClean="0"/>
              <a:t>Promote reliability and consistency in projects.</a:t>
            </a:r>
          </a:p>
          <a:p>
            <a:r>
              <a:rPr lang="en-US" dirty="0" smtClean="0"/>
              <a:t>Provide process visibility, including for management.</a:t>
            </a:r>
          </a:p>
          <a:p>
            <a:r>
              <a:rPr lang="en-US" dirty="0" smtClean="0"/>
              <a:t>Incorporate learning and support practices.</a:t>
            </a:r>
            <a:endParaRPr lang="en-US" dirty="0"/>
          </a:p>
        </p:txBody>
      </p:sp>
    </p:spTree>
    <p:extLst>
      <p:ext uri="{BB962C8B-B14F-4D97-AF65-F5344CB8AC3E}">
        <p14:creationId xmlns:p14="http://schemas.microsoft.com/office/powerpoint/2010/main" val="337240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5"/>
          <p:cNvSpPr>
            <a:spLocks noGrp="1"/>
          </p:cNvSpPr>
          <p:nvPr>
            <p:ph type="title"/>
          </p:nvPr>
        </p:nvSpPr>
        <p:spPr>
          <a:xfrm>
            <a:off x="304800" y="125245"/>
            <a:ext cx="8763000" cy="715963"/>
          </a:xfrm>
        </p:spPr>
        <p:txBody>
          <a:bodyPr>
            <a:normAutofit/>
          </a:bodyPr>
          <a:lstStyle/>
          <a:p>
            <a:r>
              <a:rPr lang="en-US" sz="3600" dirty="0" smtClean="0">
                <a:ea typeface="ＭＳ Ｐゴシック" charset="-128"/>
              </a:rPr>
              <a:t>Agile Software Process using “Lean” Thinking</a:t>
            </a:r>
          </a:p>
        </p:txBody>
      </p:sp>
      <p:pic>
        <p:nvPicPr>
          <p:cNvPr id="102403" name="Picture 4"/>
          <p:cNvPicPr>
            <a:picLocks noChangeAspect="1"/>
          </p:cNvPicPr>
          <p:nvPr/>
        </p:nvPicPr>
        <p:blipFill>
          <a:blip r:embed="rId3"/>
          <a:srcRect l="2650" t="2357" r="4417" b="9427"/>
          <a:stretch>
            <a:fillRect/>
          </a:stretch>
        </p:blipFill>
        <p:spPr bwMode="auto">
          <a:xfrm>
            <a:off x="1098168" y="1067637"/>
            <a:ext cx="7007015" cy="4986983"/>
          </a:xfrm>
          <a:prstGeom prst="rect">
            <a:avLst/>
          </a:prstGeom>
          <a:noFill/>
          <a:ln w="9525">
            <a:noFill/>
            <a:miter lim="800000"/>
            <a:headEnd/>
            <a:tailEnd/>
          </a:ln>
          <a:scene3d>
            <a:camera prst="orthographicFront"/>
            <a:lightRig rig="threePt" dir="t"/>
          </a:scene3d>
          <a:sp3d>
            <a:bevelT/>
          </a:sp3d>
        </p:spPr>
      </p:pic>
      <p:sp>
        <p:nvSpPr>
          <p:cNvPr id="102404" name="Content Placeholder 2"/>
          <p:cNvSpPr txBox="1">
            <a:spLocks/>
          </p:cNvSpPr>
          <p:nvPr/>
        </p:nvSpPr>
        <p:spPr bwMode="auto">
          <a:xfrm>
            <a:off x="1905000" y="6096000"/>
            <a:ext cx="7162800" cy="457200"/>
          </a:xfrm>
          <a:prstGeom prst="rect">
            <a:avLst/>
          </a:prstGeom>
          <a:noFill/>
          <a:ln w="9525">
            <a:noFill/>
            <a:miter lim="800000"/>
            <a:headEnd/>
            <a:tailEnd/>
          </a:ln>
        </p:spPr>
        <p:txBody>
          <a:bodyPr>
            <a:prstTxWarp prst="textNoShape">
              <a:avLst/>
            </a:prstTxWarp>
          </a:bodyPr>
          <a:lstStyle/>
          <a:p>
            <a:pPr eaLnBrk="0" hangingPunct="0">
              <a:spcBef>
                <a:spcPct val="20000"/>
              </a:spcBef>
            </a:pPr>
            <a:r>
              <a:rPr lang="en-US" sz="1600" dirty="0" smtClean="0">
                <a:solidFill>
                  <a:schemeClr val="bg2"/>
                </a:solidFill>
                <a:latin typeface="Georgia" charset="0"/>
                <a:ea typeface="ＭＳ Ｐゴシック" charset="-128"/>
                <a:cs typeface="ＭＳ Ｐゴシック" charset="-128"/>
              </a:rPr>
              <a:t>Alistair Cockburn’s </a:t>
            </a:r>
            <a:r>
              <a:rPr lang="en-US" sz="1600" dirty="0">
                <a:solidFill>
                  <a:schemeClr val="bg2"/>
                </a:solidFill>
                <a:latin typeface="Georgia" charset="0"/>
                <a:ea typeface="ＭＳ Ｐゴシック" charset="-128"/>
                <a:cs typeface="ＭＳ Ｐゴシック" charset="-128"/>
              </a:rPr>
              <a:t>Software Engineering in the 21</a:t>
            </a:r>
            <a:r>
              <a:rPr lang="en-US" sz="1600" baseline="30000" dirty="0">
                <a:solidFill>
                  <a:schemeClr val="bg2"/>
                </a:solidFill>
                <a:latin typeface="Georgia" charset="0"/>
                <a:ea typeface="ＭＳ Ｐゴシック" charset="-128"/>
                <a:cs typeface="ＭＳ Ｐゴシック" charset="-128"/>
              </a:rPr>
              <a:t>st</a:t>
            </a:r>
            <a:r>
              <a:rPr lang="en-US" sz="1600" dirty="0">
                <a:solidFill>
                  <a:schemeClr val="bg2"/>
                </a:solidFill>
                <a:latin typeface="Georgia" charset="0"/>
                <a:ea typeface="ＭＳ Ｐゴシック" charset="-128"/>
                <a:cs typeface="ＭＳ Ｐゴシック" charset="-128"/>
              </a:rPr>
              <a:t> Century: </a:t>
            </a:r>
          </a:p>
          <a:p>
            <a:pPr eaLnBrk="0" hangingPunct="0">
              <a:spcBef>
                <a:spcPct val="20000"/>
              </a:spcBef>
            </a:pPr>
            <a:r>
              <a:rPr lang="en-US" sz="1600" dirty="0">
                <a:solidFill>
                  <a:schemeClr val="bg2"/>
                </a:solidFill>
                <a:latin typeface="Georgia" charset="0"/>
                <a:ea typeface="ＭＳ Ｐゴシック" charset="-128"/>
                <a:cs typeface="ＭＳ Ｐゴシック" charset="-128"/>
              </a:rPr>
              <a:t>http://alistair.cockburn.us/Software+engineering+in+the+21st+century.ppt </a:t>
            </a:r>
          </a:p>
        </p:txBody>
      </p:sp>
      <p:sp>
        <p:nvSpPr>
          <p:cNvPr id="2" name="TextBox 1"/>
          <p:cNvSpPr txBox="1"/>
          <p:nvPr/>
        </p:nvSpPr>
        <p:spPr>
          <a:xfrm>
            <a:off x="1307303" y="6235742"/>
            <a:ext cx="6735112" cy="523220"/>
          </a:xfrm>
          <a:prstGeom prst="rect">
            <a:avLst/>
          </a:prstGeom>
          <a:noFill/>
        </p:spPr>
        <p:txBody>
          <a:bodyPr wrap="none" rtlCol="0">
            <a:spAutoFit/>
          </a:bodyPr>
          <a:lstStyle/>
          <a:p>
            <a:r>
              <a:rPr lang="en-US" sz="2800" dirty="0" smtClean="0"/>
              <a:t>So, we borrowed from other endeavors, too!</a:t>
            </a:r>
            <a:endParaRPr lang="en-US" sz="2800" dirty="0"/>
          </a:p>
        </p:txBody>
      </p:sp>
    </p:spTree>
    <p:extLst>
      <p:ext uri="{BB962C8B-B14F-4D97-AF65-F5344CB8AC3E}">
        <p14:creationId xmlns:p14="http://schemas.microsoft.com/office/powerpoint/2010/main" val="3999291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24"/>
            <a:ext cx="8229600" cy="1143000"/>
          </a:xfrm>
        </p:spPr>
        <p:txBody>
          <a:bodyPr/>
          <a:lstStyle/>
          <a:p>
            <a:r>
              <a:rPr lang="en-US" dirty="0" smtClean="0"/>
              <a:t>Lean emphasizes…</a:t>
            </a:r>
            <a:endParaRPr lang="en-US" dirty="0"/>
          </a:p>
        </p:txBody>
      </p:sp>
      <p:sp>
        <p:nvSpPr>
          <p:cNvPr id="3" name="Content Placeholder 2"/>
          <p:cNvSpPr>
            <a:spLocks noGrp="1"/>
          </p:cNvSpPr>
          <p:nvPr>
            <p:ph idx="1"/>
          </p:nvPr>
        </p:nvSpPr>
        <p:spPr>
          <a:xfrm>
            <a:off x="457200" y="1394786"/>
            <a:ext cx="8229600" cy="4525963"/>
          </a:xfrm>
        </p:spPr>
        <p:txBody>
          <a:bodyPr>
            <a:normAutofit fontScale="62500" lnSpcReduction="20000"/>
          </a:bodyPr>
          <a:lstStyle/>
          <a:p>
            <a:r>
              <a:rPr lang="en-US" i="1" dirty="0" smtClean="0"/>
              <a:t>…making </a:t>
            </a:r>
            <a:r>
              <a:rPr lang="en-US" i="1" dirty="0"/>
              <a:t>obvious what adds value by reducing everything else</a:t>
            </a:r>
            <a:r>
              <a:rPr lang="en-US" dirty="0"/>
              <a:t>. </a:t>
            </a:r>
            <a:endParaRPr lang="en-US" dirty="0" smtClean="0"/>
          </a:p>
          <a:p>
            <a:r>
              <a:rPr lang="en-US" dirty="0"/>
              <a:t>The original seven </a:t>
            </a:r>
            <a:r>
              <a:rPr lang="en-US" i="1" dirty="0" err="1"/>
              <a:t>muda</a:t>
            </a:r>
            <a:r>
              <a:rPr lang="en-US" dirty="0"/>
              <a:t> </a:t>
            </a:r>
            <a:r>
              <a:rPr lang="en-US" dirty="0" smtClean="0"/>
              <a:t>(wastes) are</a:t>
            </a:r>
            <a:r>
              <a:rPr lang="en-US" dirty="0"/>
              <a:t>:</a:t>
            </a:r>
          </a:p>
          <a:p>
            <a:pPr lvl="1"/>
            <a:r>
              <a:rPr lang="en-US" b="1" dirty="0"/>
              <a:t>Transport </a:t>
            </a:r>
            <a:r>
              <a:rPr lang="en-US" dirty="0"/>
              <a:t>(moving products that are not actually required to perform the processing)</a:t>
            </a:r>
          </a:p>
          <a:p>
            <a:pPr lvl="1"/>
            <a:r>
              <a:rPr lang="en-US" b="1" dirty="0"/>
              <a:t>Inventory </a:t>
            </a:r>
            <a:r>
              <a:rPr lang="en-US" dirty="0"/>
              <a:t>(all components, </a:t>
            </a:r>
            <a:r>
              <a:rPr lang="en-US" dirty="0" smtClean="0"/>
              <a:t>work-in-process, and finished product not being processed) </a:t>
            </a:r>
          </a:p>
          <a:p>
            <a:pPr lvl="1"/>
            <a:r>
              <a:rPr lang="en-US" b="1" dirty="0" smtClean="0"/>
              <a:t>Motion</a:t>
            </a:r>
            <a:r>
              <a:rPr lang="en-US" dirty="0" smtClean="0"/>
              <a:t> </a:t>
            </a:r>
            <a:r>
              <a:rPr lang="en-US" dirty="0"/>
              <a:t>(people or equipment moving or walking more than is required to perform the processing)</a:t>
            </a:r>
          </a:p>
          <a:p>
            <a:pPr lvl="1"/>
            <a:r>
              <a:rPr lang="en-US" b="1" dirty="0"/>
              <a:t>Waiting</a:t>
            </a:r>
            <a:r>
              <a:rPr lang="en-US" dirty="0"/>
              <a:t> (waiting for the next production step, interruptions of production during shift change)</a:t>
            </a:r>
          </a:p>
          <a:p>
            <a:pPr lvl="1"/>
            <a:r>
              <a:rPr lang="en-US" b="1" dirty="0"/>
              <a:t>Overproduction</a:t>
            </a:r>
            <a:r>
              <a:rPr lang="en-US" dirty="0"/>
              <a:t> (production ahead of demand)</a:t>
            </a:r>
          </a:p>
          <a:p>
            <a:pPr lvl="1"/>
            <a:r>
              <a:rPr lang="en-US" b="1" dirty="0"/>
              <a:t>Over Processing </a:t>
            </a:r>
            <a:r>
              <a:rPr lang="en-US" dirty="0"/>
              <a:t>(resulting from poor tool or </a:t>
            </a:r>
            <a:r>
              <a:rPr lang="en-US" dirty="0" smtClean="0"/>
              <a:t/>
            </a:r>
            <a:br>
              <a:rPr lang="en-US" dirty="0" smtClean="0"/>
            </a:br>
            <a:r>
              <a:rPr lang="en-US" dirty="0" smtClean="0"/>
              <a:t>product </a:t>
            </a:r>
            <a:r>
              <a:rPr lang="en-US" dirty="0"/>
              <a:t>design creating activity)</a:t>
            </a:r>
          </a:p>
          <a:p>
            <a:pPr lvl="1"/>
            <a:r>
              <a:rPr lang="en-US" b="1" dirty="0"/>
              <a:t>Defects</a:t>
            </a:r>
            <a:r>
              <a:rPr lang="en-US" dirty="0"/>
              <a:t> (the effort involved in inspecting for </a:t>
            </a:r>
            <a:r>
              <a:rPr lang="en-US" dirty="0" smtClean="0"/>
              <a:t/>
            </a:r>
            <a:br>
              <a:rPr lang="en-US" dirty="0" smtClean="0"/>
            </a:br>
            <a:r>
              <a:rPr lang="en-US" dirty="0" smtClean="0"/>
              <a:t>and </a:t>
            </a:r>
            <a:r>
              <a:rPr lang="en-US" dirty="0"/>
              <a:t>fixing defects)</a:t>
            </a:r>
            <a:r>
              <a:rPr lang="en-US" baseline="30000" dirty="0"/>
              <a:t>[19]</a:t>
            </a:r>
            <a:endParaRPr lang="en-US" dirty="0" smtClean="0"/>
          </a:p>
          <a:p>
            <a:r>
              <a:rPr lang="en-US" dirty="0" smtClean="0"/>
              <a:t>Sound familiar?</a:t>
            </a:r>
            <a:endParaRPr lang="en-US" dirty="0"/>
          </a:p>
        </p:txBody>
      </p:sp>
      <p:pic>
        <p:nvPicPr>
          <p:cNvPr id="5" name="Picture 4" descr="MatrixInDr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208" y="4393469"/>
            <a:ext cx="2881440" cy="2161080"/>
          </a:xfrm>
          <a:prstGeom prst="rect">
            <a:avLst/>
          </a:prstGeom>
        </p:spPr>
      </p:pic>
      <p:sp>
        <p:nvSpPr>
          <p:cNvPr id="6" name="TextBox 5"/>
          <p:cNvSpPr txBox="1"/>
          <p:nvPr/>
        </p:nvSpPr>
        <p:spPr>
          <a:xfrm>
            <a:off x="195737" y="5714220"/>
            <a:ext cx="5768008" cy="923330"/>
          </a:xfrm>
          <a:prstGeom prst="rect">
            <a:avLst/>
          </a:prstGeom>
          <a:noFill/>
        </p:spPr>
        <p:txBody>
          <a:bodyPr wrap="square" rtlCol="0">
            <a:spAutoFit/>
          </a:bodyPr>
          <a:lstStyle/>
          <a:p>
            <a:r>
              <a:rPr lang="en-US" i="1" dirty="0" smtClean="0"/>
              <a:t>Right</a:t>
            </a:r>
            <a:r>
              <a:rPr lang="en-US" dirty="0" smtClean="0"/>
              <a:t> – Not yet ready for those trash cans – My 2004 Toyota Matrix, a product of lean manufacturing, with 306,000 miles on it, and which I use for everyday commuting.</a:t>
            </a:r>
            <a:endParaRPr lang="en-US" dirty="0"/>
          </a:p>
        </p:txBody>
      </p:sp>
    </p:spTree>
    <p:extLst>
      <p:ext uri="{BB962C8B-B14F-4D97-AF65-F5344CB8AC3E}">
        <p14:creationId xmlns:p14="http://schemas.microsoft.com/office/powerpoint/2010/main" val="23983160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381000"/>
            <a:ext cx="8839200" cy="609600"/>
          </a:xfrm>
        </p:spPr>
        <p:txBody>
          <a:bodyPr/>
          <a:lstStyle/>
          <a:p>
            <a:r>
              <a:rPr lang="en-US" sz="3000" dirty="0" smtClean="0"/>
              <a:t>Translation - Seven Wastes </a:t>
            </a:r>
            <a:r>
              <a:rPr lang="en-US" sz="3000" dirty="0"/>
              <a:t>of Software Development</a:t>
            </a:r>
          </a:p>
        </p:txBody>
      </p:sp>
      <p:sp>
        <p:nvSpPr>
          <p:cNvPr id="46083" name="Rectangle 3"/>
          <p:cNvSpPr>
            <a:spLocks noGrp="1" noChangeArrowheads="1"/>
          </p:cNvSpPr>
          <p:nvPr>
            <p:ph type="body" idx="1"/>
          </p:nvPr>
        </p:nvSpPr>
        <p:spPr/>
        <p:txBody>
          <a:bodyPr>
            <a:normAutofit fontScale="92500" lnSpcReduction="20000"/>
          </a:bodyPr>
          <a:lstStyle/>
          <a:p>
            <a:pPr marL="514350" indent="-514350">
              <a:lnSpc>
                <a:spcPct val="90000"/>
              </a:lnSpc>
              <a:spcBef>
                <a:spcPts val="2472"/>
              </a:spcBef>
              <a:buFont typeface="+mj-lt"/>
              <a:buAutoNum type="arabicPeriod"/>
            </a:pPr>
            <a:r>
              <a:rPr lang="en-US" dirty="0"/>
              <a:t>Partially Done Work </a:t>
            </a:r>
          </a:p>
          <a:p>
            <a:pPr marL="514350" indent="-514350">
              <a:lnSpc>
                <a:spcPct val="90000"/>
              </a:lnSpc>
              <a:spcBef>
                <a:spcPts val="2472"/>
              </a:spcBef>
              <a:buFont typeface="+mj-lt"/>
              <a:buAutoNum type="arabicPeriod"/>
            </a:pPr>
            <a:r>
              <a:rPr lang="en-US" dirty="0"/>
              <a:t>Extra Processes </a:t>
            </a:r>
          </a:p>
          <a:p>
            <a:pPr marL="514350" indent="-514350">
              <a:lnSpc>
                <a:spcPct val="90000"/>
              </a:lnSpc>
              <a:spcBef>
                <a:spcPts val="2472"/>
              </a:spcBef>
              <a:buFont typeface="+mj-lt"/>
              <a:buAutoNum type="arabicPeriod"/>
            </a:pPr>
            <a:r>
              <a:rPr lang="en-US" dirty="0"/>
              <a:t>Extra Features </a:t>
            </a:r>
          </a:p>
          <a:p>
            <a:pPr marL="514350" indent="-514350">
              <a:lnSpc>
                <a:spcPct val="90000"/>
              </a:lnSpc>
              <a:spcBef>
                <a:spcPts val="2472"/>
              </a:spcBef>
              <a:buFont typeface="+mj-lt"/>
              <a:buAutoNum type="arabicPeriod"/>
            </a:pPr>
            <a:r>
              <a:rPr lang="en-US" dirty="0"/>
              <a:t>Task Switching</a:t>
            </a:r>
          </a:p>
          <a:p>
            <a:pPr marL="514350" indent="-514350">
              <a:lnSpc>
                <a:spcPct val="90000"/>
              </a:lnSpc>
              <a:spcBef>
                <a:spcPts val="2472"/>
              </a:spcBef>
              <a:buFont typeface="+mj-lt"/>
              <a:buAutoNum type="arabicPeriod"/>
            </a:pPr>
            <a:r>
              <a:rPr lang="en-US" dirty="0"/>
              <a:t>Waiting</a:t>
            </a:r>
          </a:p>
          <a:p>
            <a:pPr marL="514350" indent="-514350">
              <a:lnSpc>
                <a:spcPct val="90000"/>
              </a:lnSpc>
              <a:spcBef>
                <a:spcPts val="2472"/>
              </a:spcBef>
              <a:buFont typeface="+mj-lt"/>
              <a:buAutoNum type="arabicPeriod"/>
            </a:pPr>
            <a:r>
              <a:rPr lang="en-US" dirty="0"/>
              <a:t>Motion</a:t>
            </a:r>
          </a:p>
          <a:p>
            <a:pPr marL="514350" indent="-514350">
              <a:lnSpc>
                <a:spcPct val="90000"/>
              </a:lnSpc>
              <a:spcBef>
                <a:spcPts val="2472"/>
              </a:spcBef>
              <a:buFont typeface="+mj-lt"/>
              <a:buAutoNum type="arabicPeriod"/>
            </a:pPr>
            <a:r>
              <a:rPr lang="en-US" dirty="0" smtClean="0"/>
              <a:t>Defects</a:t>
            </a:r>
            <a:endParaRPr lang="en-US" dirty="0"/>
          </a:p>
        </p:txBody>
      </p:sp>
      <p:sp>
        <p:nvSpPr>
          <p:cNvPr id="4" name="TextBox 3"/>
          <p:cNvSpPr txBox="1"/>
          <p:nvPr/>
        </p:nvSpPr>
        <p:spPr>
          <a:xfrm>
            <a:off x="3352800" y="6442501"/>
            <a:ext cx="4929555" cy="523220"/>
          </a:xfrm>
          <a:prstGeom prst="rect">
            <a:avLst/>
          </a:prstGeom>
          <a:noFill/>
        </p:spPr>
        <p:txBody>
          <a:bodyPr wrap="none" rtlCol="0">
            <a:spAutoFit/>
          </a:bodyPr>
          <a:lstStyle/>
          <a:p>
            <a:r>
              <a:rPr lang="en-US" sz="1400" dirty="0" smtClean="0">
                <a:solidFill>
                  <a:schemeClr val="bg2"/>
                </a:solidFill>
              </a:rPr>
              <a:t>Source: Seven Wastes of SD defined by Mary </a:t>
            </a:r>
            <a:r>
              <a:rPr lang="en-US" sz="1400" dirty="0" err="1" smtClean="0">
                <a:solidFill>
                  <a:schemeClr val="bg2"/>
                </a:solidFill>
              </a:rPr>
              <a:t>Poppendieck</a:t>
            </a:r>
            <a:endParaRPr lang="en-US" sz="1400" dirty="0" smtClean="0">
              <a:solidFill>
                <a:schemeClr val="bg2"/>
              </a:solidFill>
            </a:endParaRPr>
          </a:p>
          <a:p>
            <a:endParaRPr lang="en-US" sz="1400" dirty="0">
              <a:solidFill>
                <a:schemeClr val="bg2"/>
              </a:solidFill>
            </a:endParaRPr>
          </a:p>
        </p:txBody>
      </p:sp>
      <p:pic>
        <p:nvPicPr>
          <p:cNvPr id="5" name="Picture 4"/>
          <p:cNvPicPr>
            <a:picLocks noChangeAspect="1"/>
          </p:cNvPicPr>
          <p:nvPr/>
        </p:nvPicPr>
        <p:blipFill>
          <a:blip r:embed="rId3"/>
          <a:stretch>
            <a:fillRect/>
          </a:stretch>
        </p:blipFill>
        <p:spPr>
          <a:xfrm>
            <a:off x="5901022" y="1831975"/>
            <a:ext cx="2328578" cy="3121025"/>
          </a:xfrm>
          <a:prstGeom prst="rect">
            <a:avLst/>
          </a:prstGeom>
        </p:spPr>
      </p:pic>
    </p:spTree>
    <p:extLst>
      <p:ext uri="{BB962C8B-B14F-4D97-AF65-F5344CB8AC3E}">
        <p14:creationId xmlns:p14="http://schemas.microsoft.com/office/powerpoint/2010/main" val="8630256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534400" cy="609600"/>
          </a:xfrm>
        </p:spPr>
        <p:txBody>
          <a:bodyPr>
            <a:normAutofit fontScale="90000"/>
          </a:bodyPr>
          <a:lstStyle/>
          <a:p>
            <a:r>
              <a:rPr lang="en-US" dirty="0" smtClean="0"/>
              <a:t>What advantage would you have if you could develop software at 1/3 the effort, 1/3 the cost, and with 1/3 the number of defects? </a:t>
            </a:r>
            <a:endParaRPr lang="en-US" sz="3200" dirty="0"/>
          </a:p>
        </p:txBody>
      </p:sp>
      <p:sp>
        <p:nvSpPr>
          <p:cNvPr id="3" name="Content Placeholder 2"/>
          <p:cNvSpPr>
            <a:spLocks noGrp="1"/>
          </p:cNvSpPr>
          <p:nvPr>
            <p:ph idx="1"/>
          </p:nvPr>
        </p:nvSpPr>
        <p:spPr>
          <a:xfrm>
            <a:off x="457200" y="3124200"/>
            <a:ext cx="5562600" cy="3276600"/>
          </a:xfrm>
        </p:spPr>
        <p:txBody>
          <a:bodyPr/>
          <a:lstStyle/>
          <a:p>
            <a:r>
              <a:rPr lang="en-US" dirty="0" smtClean="0"/>
              <a:t>Think for 15.999 seconds…</a:t>
            </a:r>
          </a:p>
          <a:p>
            <a:r>
              <a:rPr lang="en-US" dirty="0" smtClean="0"/>
              <a:t>Let’s talk…</a:t>
            </a:r>
            <a:endParaRPr lang="en-US" dirty="0"/>
          </a:p>
        </p:txBody>
      </p:sp>
      <p:pic>
        <p:nvPicPr>
          <p:cNvPr id="4" name="Picture 3"/>
          <p:cNvPicPr>
            <a:picLocks noChangeAspect="1"/>
          </p:cNvPicPr>
          <p:nvPr/>
        </p:nvPicPr>
        <p:blipFill>
          <a:blip r:embed="rId3"/>
          <a:stretch>
            <a:fillRect/>
          </a:stretch>
        </p:blipFill>
        <p:spPr>
          <a:xfrm>
            <a:off x="6324600" y="2974975"/>
            <a:ext cx="2258476" cy="3121025"/>
          </a:xfrm>
          <a:prstGeom prst="rect">
            <a:avLst/>
          </a:prstGeom>
        </p:spPr>
      </p:pic>
    </p:spTree>
    <p:extLst>
      <p:ext uri="{BB962C8B-B14F-4D97-AF65-F5344CB8AC3E}">
        <p14:creationId xmlns:p14="http://schemas.microsoft.com/office/powerpoint/2010/main" val="35641243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
            <a:ext cx="8229600" cy="1143000"/>
          </a:xfrm>
        </p:spPr>
        <p:txBody>
          <a:bodyPr/>
          <a:lstStyle/>
          <a:p>
            <a:r>
              <a:rPr lang="en-US" dirty="0" smtClean="0"/>
              <a:t>Week 6’s plan</a:t>
            </a:r>
            <a:endParaRPr lang="en-US" dirty="0"/>
          </a:p>
        </p:txBody>
      </p:sp>
      <p:sp>
        <p:nvSpPr>
          <p:cNvPr id="3" name="Content Placeholder 2"/>
          <p:cNvSpPr>
            <a:spLocks noGrp="1"/>
          </p:cNvSpPr>
          <p:nvPr>
            <p:ph idx="1"/>
          </p:nvPr>
        </p:nvSpPr>
        <p:spPr>
          <a:xfrm>
            <a:off x="457200" y="1092212"/>
            <a:ext cx="8229600" cy="4525963"/>
          </a:xfrm>
        </p:spPr>
        <p:txBody>
          <a:bodyPr>
            <a:noAutofit/>
          </a:bodyPr>
          <a:lstStyle/>
          <a:p>
            <a:r>
              <a:rPr lang="en-US" sz="2000" dirty="0" smtClean="0"/>
              <a:t>This </a:t>
            </a:r>
            <a:r>
              <a:rPr lang="en-US" sz="2000" dirty="0"/>
              <a:t>week – </a:t>
            </a:r>
            <a:r>
              <a:rPr lang="en-US" sz="2000" dirty="0" smtClean="0"/>
              <a:t>progress, program/portfolio </a:t>
            </a:r>
            <a:r>
              <a:rPr lang="en-US" sz="2000" dirty="0"/>
              <a:t>management</a:t>
            </a:r>
          </a:p>
          <a:p>
            <a:r>
              <a:rPr lang="en-US" sz="2000" dirty="0" smtClean="0"/>
              <a:t>This </a:t>
            </a:r>
            <a:r>
              <a:rPr lang="en-US" sz="2000" dirty="0"/>
              <a:t>week’s project / presentation activities:</a:t>
            </a:r>
          </a:p>
          <a:p>
            <a:pPr lvl="1"/>
            <a:r>
              <a:rPr lang="en-US" sz="2000" dirty="0"/>
              <a:t>The usual questions, </a:t>
            </a:r>
            <a:r>
              <a:rPr lang="en-US" sz="2000" dirty="0" smtClean="0"/>
              <a:t>on day-to-day planning, and on risk, and</a:t>
            </a:r>
            <a:endParaRPr lang="en-US" sz="2000" dirty="0"/>
          </a:p>
          <a:p>
            <a:pPr lvl="1"/>
            <a:r>
              <a:rPr lang="en-US" sz="2000" dirty="0" smtClean="0"/>
              <a:t>The </a:t>
            </a:r>
            <a:r>
              <a:rPr lang="en-US" sz="2000" dirty="0"/>
              <a:t>WBS investigation! </a:t>
            </a:r>
            <a:r>
              <a:rPr lang="en-US" sz="2000" dirty="0" smtClean="0"/>
              <a:t> How is this being done?</a:t>
            </a:r>
          </a:p>
          <a:p>
            <a:pPr lvl="2"/>
            <a:r>
              <a:rPr lang="en-US" sz="1800" dirty="0" smtClean="0"/>
              <a:t>Systems Engineers take care of it?</a:t>
            </a:r>
          </a:p>
          <a:p>
            <a:pPr lvl="2"/>
            <a:r>
              <a:rPr lang="en-US" sz="1800" dirty="0" smtClean="0"/>
              <a:t>They confer with PE’s?</a:t>
            </a:r>
          </a:p>
          <a:p>
            <a:pPr lvl="2"/>
            <a:r>
              <a:rPr lang="en-US" sz="1800" dirty="0" smtClean="0"/>
              <a:t>Some other solution? </a:t>
            </a:r>
          </a:p>
          <a:p>
            <a:r>
              <a:rPr lang="en-US" sz="2000" dirty="0" smtClean="0"/>
              <a:t>And – we’ll do the visioning box activity.</a:t>
            </a:r>
          </a:p>
          <a:p>
            <a:pPr lvl="1"/>
            <a:r>
              <a:rPr lang="en-US" sz="1800" dirty="0" smtClean="0"/>
              <a:t>Subject – Stand-up meeting with remote people (see email I sent 4/17/15)</a:t>
            </a:r>
          </a:p>
          <a:p>
            <a:r>
              <a:rPr lang="en-US" sz="2000" dirty="0" smtClean="0"/>
              <a:t>Surprise addition – Two courses to consider for summer…</a:t>
            </a:r>
          </a:p>
          <a:p>
            <a:pPr lvl="1"/>
            <a:r>
              <a:rPr lang="en-US" sz="1800" dirty="0" smtClean="0"/>
              <a:t>Software architecture – Already discussed (See slides on our web site).</a:t>
            </a:r>
          </a:p>
          <a:p>
            <a:pPr lvl="1"/>
            <a:r>
              <a:rPr lang="en-US" sz="1800" dirty="0" smtClean="0"/>
              <a:t>Systems engineering – See next three slides here </a:t>
            </a:r>
            <a:r>
              <a:rPr lang="en-US" sz="1800" dirty="0" smtClean="0">
                <a:sym typeface="Wingdings"/>
              </a:rPr>
              <a:t></a:t>
            </a:r>
            <a:endParaRPr lang="en-US" sz="1800" dirty="0" smtClean="0"/>
          </a:p>
          <a:p>
            <a:r>
              <a:rPr lang="en-US" sz="2000" dirty="0" smtClean="0"/>
              <a:t>Next week –</a:t>
            </a:r>
          </a:p>
          <a:p>
            <a:pPr lvl="1"/>
            <a:r>
              <a:rPr lang="en-US" sz="1800" dirty="0" smtClean="0"/>
              <a:t>A short (take home) test over recent </a:t>
            </a:r>
            <a:r>
              <a:rPr lang="en-US" sz="1800" dirty="0" smtClean="0"/>
              <a:t>topics – Any questions, so far?</a:t>
            </a:r>
            <a:endParaRPr lang="en-US" sz="1800" dirty="0" smtClean="0"/>
          </a:p>
          <a:p>
            <a:pPr lvl="1"/>
            <a:r>
              <a:rPr lang="en-US" sz="1800" dirty="0" smtClean="0"/>
              <a:t>Project management </a:t>
            </a:r>
            <a:r>
              <a:rPr lang="en-US" sz="1800" dirty="0" err="1" smtClean="0"/>
              <a:t>vs</a:t>
            </a:r>
            <a:r>
              <a:rPr lang="en-US" sz="1800" dirty="0" smtClean="0"/>
              <a:t> designing and testing</a:t>
            </a:r>
            <a:endParaRPr lang="en-US" sz="1800" dirty="0"/>
          </a:p>
        </p:txBody>
      </p:sp>
    </p:spTree>
    <p:extLst>
      <p:ext uri="{BB962C8B-B14F-4D97-AF65-F5344CB8AC3E}">
        <p14:creationId xmlns:p14="http://schemas.microsoft.com/office/powerpoint/2010/main" val="34066086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Purpose of Lean Approaches</a:t>
            </a:r>
            <a:endParaRPr lang="en-US" dirty="0"/>
          </a:p>
        </p:txBody>
      </p:sp>
      <p:sp>
        <p:nvSpPr>
          <p:cNvPr id="16387" name="Rectangle 3"/>
          <p:cNvSpPr>
            <a:spLocks noGrp="1" noChangeArrowheads="1"/>
          </p:cNvSpPr>
          <p:nvPr>
            <p:ph type="body" idx="1"/>
          </p:nvPr>
        </p:nvSpPr>
        <p:spPr>
          <a:xfrm>
            <a:off x="457200" y="1354653"/>
            <a:ext cx="4419600" cy="5257800"/>
          </a:xfrm>
        </p:spPr>
        <p:txBody>
          <a:bodyPr/>
          <a:lstStyle/>
          <a:p>
            <a:pPr marL="0" indent="0">
              <a:buNone/>
            </a:pPr>
            <a:r>
              <a:rPr lang="en-US" i="1" dirty="0">
                <a:solidFill>
                  <a:srgbClr val="0000FF"/>
                </a:solidFill>
              </a:rPr>
              <a:t>To eliminate all waste or non value added activities from a </a:t>
            </a:r>
            <a:r>
              <a:rPr lang="en-US" i="1" dirty="0" smtClean="0">
                <a:solidFill>
                  <a:srgbClr val="0000FF"/>
                </a:solidFill>
              </a:rPr>
              <a:t>process</a:t>
            </a:r>
            <a:br>
              <a:rPr lang="en-US" i="1" dirty="0" smtClean="0">
                <a:solidFill>
                  <a:srgbClr val="0000FF"/>
                </a:solidFill>
              </a:rPr>
            </a:br>
            <a:endParaRPr lang="en-US" i="1" dirty="0" smtClean="0">
              <a:solidFill>
                <a:srgbClr val="0000FF"/>
              </a:solidFill>
            </a:endParaRPr>
          </a:p>
          <a:p>
            <a:r>
              <a:rPr lang="en-US" dirty="0"/>
              <a:t>This is not a “once over” audit but a real-time activity</a:t>
            </a:r>
          </a:p>
          <a:p>
            <a:r>
              <a:rPr lang="en-US" dirty="0"/>
              <a:t>Not meant to eliminate people, but to use them most wisely</a:t>
            </a:r>
          </a:p>
        </p:txBody>
      </p:sp>
      <p:pic>
        <p:nvPicPr>
          <p:cNvPr id="3" name="Picture 2"/>
          <p:cNvPicPr>
            <a:picLocks noChangeAspect="1"/>
          </p:cNvPicPr>
          <p:nvPr/>
        </p:nvPicPr>
        <p:blipFill>
          <a:blip r:embed="rId2"/>
          <a:stretch>
            <a:fillRect/>
          </a:stretch>
        </p:blipFill>
        <p:spPr>
          <a:xfrm>
            <a:off x="5410200" y="1752600"/>
            <a:ext cx="3429000" cy="3429000"/>
          </a:xfrm>
          <a:prstGeom prst="rect">
            <a:avLst/>
          </a:prstGeom>
        </p:spPr>
      </p:pic>
    </p:spTree>
    <p:extLst>
      <p:ext uri="{BB962C8B-B14F-4D97-AF65-F5344CB8AC3E}">
        <p14:creationId xmlns:p14="http://schemas.microsoft.com/office/powerpoint/2010/main" val="6849846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41773" y="1254936"/>
            <a:ext cx="3326027" cy="2590800"/>
          </a:xfrm>
          <a:prstGeom prst="rect">
            <a:avLst/>
          </a:prstGeom>
        </p:spPr>
      </p:pic>
      <p:sp>
        <p:nvSpPr>
          <p:cNvPr id="37890" name="Rectangle 2"/>
          <p:cNvSpPr>
            <a:spLocks noGrp="1" noChangeArrowheads="1"/>
          </p:cNvSpPr>
          <p:nvPr>
            <p:ph type="title"/>
          </p:nvPr>
        </p:nvSpPr>
        <p:spPr/>
        <p:txBody>
          <a:bodyPr/>
          <a:lstStyle/>
          <a:p>
            <a:r>
              <a:rPr lang="en-US" dirty="0" smtClean="0"/>
              <a:t>Built into “Lean” is Kaizen</a:t>
            </a:r>
            <a:endParaRPr lang="en-US" dirty="0"/>
          </a:p>
        </p:txBody>
      </p:sp>
      <p:sp>
        <p:nvSpPr>
          <p:cNvPr id="37891" name="Rectangle 3"/>
          <p:cNvSpPr>
            <a:spLocks noGrp="1" noChangeArrowheads="1"/>
          </p:cNvSpPr>
          <p:nvPr>
            <p:ph type="body" idx="1"/>
          </p:nvPr>
        </p:nvSpPr>
        <p:spPr>
          <a:xfrm>
            <a:off x="457200" y="1143000"/>
            <a:ext cx="5791200" cy="5257800"/>
          </a:xfrm>
        </p:spPr>
        <p:txBody>
          <a:bodyPr/>
          <a:lstStyle/>
          <a:p>
            <a:r>
              <a:rPr lang="en-US" dirty="0"/>
              <a:t>Japanese word that means to make small changes for the </a:t>
            </a:r>
            <a:r>
              <a:rPr lang="en-US" dirty="0" smtClean="0"/>
              <a:t>better</a:t>
            </a:r>
            <a:br>
              <a:rPr lang="en-US" dirty="0" smtClean="0"/>
            </a:br>
            <a:endParaRPr lang="en-US" dirty="0" smtClean="0"/>
          </a:p>
          <a:p>
            <a:r>
              <a:rPr lang="en-US" dirty="0" smtClean="0"/>
              <a:t>Changes </a:t>
            </a:r>
            <a:r>
              <a:rPr lang="en-US" dirty="0"/>
              <a:t>are best when they are created by the</a:t>
            </a:r>
            <a:r>
              <a:rPr lang="en-US" dirty="0" smtClean="0"/>
              <a:t> practitioner</a:t>
            </a:r>
          </a:p>
          <a:p>
            <a:pPr lvl="1"/>
            <a:r>
              <a:rPr lang="en-US" dirty="0" smtClean="0"/>
              <a:t>They know the context</a:t>
            </a:r>
          </a:p>
          <a:p>
            <a:pPr lvl="1"/>
            <a:r>
              <a:rPr lang="en-US" dirty="0" smtClean="0"/>
              <a:t>Person </a:t>
            </a:r>
            <a:r>
              <a:rPr lang="en-US" dirty="0"/>
              <a:t>doing the work uses their own common sense and </a:t>
            </a:r>
            <a:r>
              <a:rPr lang="en-US" dirty="0" smtClean="0"/>
              <a:t>intuition</a:t>
            </a:r>
          </a:p>
        </p:txBody>
      </p:sp>
    </p:spTree>
    <p:extLst>
      <p:ext uri="{BB962C8B-B14F-4D97-AF65-F5344CB8AC3E}">
        <p14:creationId xmlns:p14="http://schemas.microsoft.com/office/powerpoint/2010/main" val="28277562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609600"/>
            <a:ext cx="8229600" cy="609600"/>
          </a:xfrm>
        </p:spPr>
        <p:txBody>
          <a:bodyPr>
            <a:normAutofit fontScale="90000"/>
          </a:bodyPr>
          <a:lstStyle/>
          <a:p>
            <a:r>
              <a:rPr lang="en-US" dirty="0" smtClean="0"/>
              <a:t>Defining Lean Thinking </a:t>
            </a:r>
            <a:br>
              <a:rPr lang="en-US" dirty="0" smtClean="0"/>
            </a:br>
            <a:r>
              <a:rPr lang="en-US" dirty="0" smtClean="0"/>
              <a:t>(simple, but difficult)</a:t>
            </a:r>
            <a:endParaRPr lang="en-US" dirty="0"/>
          </a:p>
        </p:txBody>
      </p:sp>
      <p:sp>
        <p:nvSpPr>
          <p:cNvPr id="45059" name="Rectangle 3"/>
          <p:cNvSpPr>
            <a:spLocks noGrp="1" noChangeArrowheads="1"/>
          </p:cNvSpPr>
          <p:nvPr>
            <p:ph type="body" idx="1"/>
          </p:nvPr>
        </p:nvSpPr>
        <p:spPr>
          <a:xfrm>
            <a:off x="457200" y="1600200"/>
            <a:ext cx="8458200" cy="5105400"/>
          </a:xfrm>
        </p:spPr>
        <p:txBody>
          <a:bodyPr/>
          <a:lstStyle/>
          <a:p>
            <a:pPr>
              <a:buNone/>
            </a:pPr>
            <a:r>
              <a:rPr lang="en-US" dirty="0" smtClean="0">
                <a:solidFill>
                  <a:srgbClr val="800000"/>
                </a:solidFill>
                <a:latin typeface="+mj-lt"/>
              </a:rPr>
              <a:t>Lean </a:t>
            </a:r>
            <a:r>
              <a:rPr lang="en-US" dirty="0" err="1" smtClean="0">
                <a:solidFill>
                  <a:srgbClr val="800000"/>
                </a:solidFill>
                <a:latin typeface="+mj-lt"/>
                <a:sym typeface="Wingdings"/>
              </a:rPr>
              <a:t></a:t>
            </a:r>
            <a:r>
              <a:rPr lang="en-US" dirty="0" smtClean="0">
                <a:solidFill>
                  <a:srgbClr val="800000"/>
                </a:solidFill>
                <a:latin typeface="+mj-lt"/>
                <a:sym typeface="Wingdings"/>
              </a:rPr>
              <a:t> Kaizen + Respect for People</a:t>
            </a:r>
            <a:br>
              <a:rPr lang="en-US" dirty="0" smtClean="0">
                <a:solidFill>
                  <a:srgbClr val="800000"/>
                </a:solidFill>
                <a:latin typeface="+mj-lt"/>
                <a:sym typeface="Wingdings"/>
              </a:rPr>
            </a:br>
            <a:endParaRPr lang="en-US" dirty="0" smtClean="0">
              <a:solidFill>
                <a:srgbClr val="800000"/>
              </a:solidFill>
              <a:latin typeface="+mj-lt"/>
            </a:endParaRPr>
          </a:p>
          <a:p>
            <a:r>
              <a:rPr lang="en-US" dirty="0" smtClean="0">
                <a:solidFill>
                  <a:srgbClr val="800000"/>
                </a:solidFill>
              </a:rPr>
              <a:t>Kaizen</a:t>
            </a:r>
            <a:r>
              <a:rPr lang="en-US" dirty="0" smtClean="0"/>
              <a:t> is relentless </a:t>
            </a:r>
            <a:br>
              <a:rPr lang="en-US" dirty="0" smtClean="0"/>
            </a:br>
            <a:r>
              <a:rPr lang="en-US" dirty="0" smtClean="0"/>
              <a:t>improvement via small, </a:t>
            </a:r>
            <a:br>
              <a:rPr lang="en-US" dirty="0" smtClean="0"/>
            </a:br>
            <a:r>
              <a:rPr lang="en-US" dirty="0" smtClean="0"/>
              <a:t>continuous changes</a:t>
            </a:r>
            <a:br>
              <a:rPr lang="en-US" dirty="0" smtClean="0"/>
            </a:br>
            <a:endParaRPr lang="en-US" dirty="0" smtClean="0"/>
          </a:p>
          <a:p>
            <a:r>
              <a:rPr lang="en-US" dirty="0" smtClean="0">
                <a:solidFill>
                  <a:srgbClr val="800000"/>
                </a:solidFill>
              </a:rPr>
              <a:t>Respect for People </a:t>
            </a:r>
            <a:r>
              <a:rPr lang="en-US" dirty="0" smtClean="0"/>
              <a:t>in </a:t>
            </a:r>
            <a:br>
              <a:rPr lang="en-US" dirty="0" smtClean="0"/>
            </a:br>
            <a:r>
              <a:rPr lang="en-US" dirty="0" smtClean="0"/>
              <a:t>their roles on teams </a:t>
            </a:r>
            <a:br>
              <a:rPr lang="en-US" dirty="0" smtClean="0"/>
            </a:br>
            <a:r>
              <a:rPr lang="en-US" dirty="0" smtClean="0"/>
              <a:t>working towards the goal</a:t>
            </a:r>
          </a:p>
        </p:txBody>
      </p:sp>
      <p:pic>
        <p:nvPicPr>
          <p:cNvPr id="4" name="Picture 3"/>
          <p:cNvPicPr>
            <a:picLocks noChangeAspect="1"/>
          </p:cNvPicPr>
          <p:nvPr/>
        </p:nvPicPr>
        <p:blipFill>
          <a:blip r:embed="rId3"/>
          <a:stretch>
            <a:fillRect/>
          </a:stretch>
        </p:blipFill>
        <p:spPr>
          <a:xfrm>
            <a:off x="5295900" y="2667000"/>
            <a:ext cx="3429000" cy="22860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20794344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0" name="Rectangle 2"/>
          <p:cNvSpPr>
            <a:spLocks noChangeArrowheads="1"/>
          </p:cNvSpPr>
          <p:nvPr/>
        </p:nvSpPr>
        <p:spPr bwMode="auto">
          <a:xfrm>
            <a:off x="304800" y="1143000"/>
            <a:ext cx="8764588" cy="396875"/>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819651" name="Rectangle 3"/>
          <p:cNvSpPr>
            <a:spLocks noChangeArrowheads="1"/>
          </p:cNvSpPr>
          <p:nvPr/>
        </p:nvSpPr>
        <p:spPr bwMode="auto">
          <a:xfrm>
            <a:off x="1208088" y="1443038"/>
            <a:ext cx="7172325" cy="1236662"/>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819652" name="Rectangle 4"/>
          <p:cNvSpPr>
            <a:spLocks noChangeArrowheads="1"/>
          </p:cNvSpPr>
          <p:nvPr/>
        </p:nvSpPr>
        <p:spPr bwMode="auto">
          <a:xfrm>
            <a:off x="8061325" y="1722438"/>
            <a:ext cx="1082675" cy="4953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819653" name="Rectangle 5"/>
          <p:cNvSpPr>
            <a:spLocks noChangeArrowheads="1"/>
          </p:cNvSpPr>
          <p:nvPr/>
        </p:nvSpPr>
        <p:spPr bwMode="auto">
          <a:xfrm>
            <a:off x="1905000" y="914400"/>
            <a:ext cx="5257800" cy="1235075"/>
          </a:xfrm>
          <a:prstGeom prst="rect">
            <a:avLst/>
          </a:prstGeom>
          <a:noFill/>
          <a:ln w="12700">
            <a:noFill/>
            <a:miter lim="800000"/>
            <a:headEnd/>
            <a:tailEnd/>
          </a:ln>
          <a:effectLst/>
        </p:spPr>
        <p:txBody>
          <a:bodyPr lIns="90488" tIns="44450" rIns="90488" bIns="44450" anchor="ctr">
            <a:prstTxWarp prst="textNoShape">
              <a:avLst/>
            </a:prstTxWarp>
          </a:bodyPr>
          <a:lstStyle/>
          <a:p>
            <a:pPr algn="ctr" eaLnBrk="0" hangingPunct="0">
              <a:lnSpc>
                <a:spcPct val="90000"/>
              </a:lnSpc>
            </a:pPr>
            <a:endParaRPr lang="en-US" sz="4000">
              <a:solidFill>
                <a:schemeClr val="tx2"/>
              </a:solidFill>
              <a:effectLst>
                <a:outerShdw blurRad="38100" dist="38100" dir="2700000" algn="tl">
                  <a:srgbClr val="DDDDDD"/>
                </a:outerShdw>
              </a:effectLst>
            </a:endParaRPr>
          </a:p>
        </p:txBody>
      </p:sp>
      <p:sp>
        <p:nvSpPr>
          <p:cNvPr id="1819654" name="Rectangle 6"/>
          <p:cNvSpPr>
            <a:spLocks noChangeArrowheads="1"/>
          </p:cNvSpPr>
          <p:nvPr/>
        </p:nvSpPr>
        <p:spPr bwMode="auto">
          <a:xfrm>
            <a:off x="1150938" y="1566863"/>
            <a:ext cx="7400925" cy="428625"/>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819657" name="Rectangle 9"/>
          <p:cNvSpPr>
            <a:spLocks noChangeArrowheads="1"/>
          </p:cNvSpPr>
          <p:nvPr/>
        </p:nvSpPr>
        <p:spPr bwMode="auto">
          <a:xfrm>
            <a:off x="5562600" y="2819400"/>
            <a:ext cx="2209800" cy="3098800"/>
          </a:xfrm>
          <a:prstGeom prst="rect">
            <a:avLst/>
          </a:prstGeom>
          <a:gradFill rotWithShape="1">
            <a:gsLst>
              <a:gs pos="0">
                <a:srgbClr val="FFFF99"/>
              </a:gs>
              <a:gs pos="100000">
                <a:srgbClr val="FFFF99">
                  <a:gamma/>
                  <a:invGamma/>
                </a:srgbClr>
              </a:gs>
            </a:gsLst>
            <a:lin ang="0" scaled="1"/>
          </a:gradFill>
          <a:ln w="25400">
            <a:solidFill>
              <a:schemeClr val="tx1"/>
            </a:solidFill>
            <a:miter lim="800000"/>
            <a:headEnd/>
            <a:tailEnd/>
          </a:ln>
          <a:effectLst/>
        </p:spPr>
        <p:txBody>
          <a:bodyPr wrap="none" anchor="ctr">
            <a:prstTxWarp prst="textNoShape">
              <a:avLst/>
            </a:prstTxWarp>
          </a:bodyPr>
          <a:lstStyle/>
          <a:p>
            <a:endParaRPr lang="en-US"/>
          </a:p>
        </p:txBody>
      </p:sp>
      <p:sp>
        <p:nvSpPr>
          <p:cNvPr id="1819658" name="Rectangle 10"/>
          <p:cNvSpPr>
            <a:spLocks noChangeArrowheads="1"/>
          </p:cNvSpPr>
          <p:nvPr/>
        </p:nvSpPr>
        <p:spPr bwMode="auto">
          <a:xfrm>
            <a:off x="838200" y="5715000"/>
            <a:ext cx="7315200" cy="533400"/>
          </a:xfrm>
          <a:prstGeom prst="rect">
            <a:avLst/>
          </a:prstGeom>
          <a:gradFill rotWithShape="1">
            <a:gsLst>
              <a:gs pos="0">
                <a:srgbClr val="FFFF99"/>
              </a:gs>
              <a:gs pos="100000">
                <a:srgbClr val="FFFF99">
                  <a:gamma/>
                  <a:shade val="78824"/>
                  <a:invGamma/>
                </a:srgbClr>
              </a:gs>
            </a:gsLst>
            <a:lin ang="0" scaled="1"/>
          </a:gradFill>
          <a:ln w="25400">
            <a:solidFill>
              <a:schemeClr val="tx1"/>
            </a:solidFill>
            <a:miter lim="800000"/>
            <a:headEnd/>
            <a:tailEnd/>
          </a:ln>
          <a:effectLst/>
        </p:spPr>
        <p:txBody>
          <a:bodyPr wrap="none" anchor="ctr">
            <a:prstTxWarp prst="textNoShape">
              <a:avLst/>
            </a:prstTxWarp>
          </a:bodyPr>
          <a:lstStyle/>
          <a:p>
            <a:endParaRPr lang="en-US">
              <a:solidFill>
                <a:srgbClr val="000090"/>
              </a:solidFill>
            </a:endParaRPr>
          </a:p>
        </p:txBody>
      </p:sp>
      <p:sp>
        <p:nvSpPr>
          <p:cNvPr id="1819659" name="Rectangle 11"/>
          <p:cNvSpPr>
            <a:spLocks noChangeArrowheads="1"/>
          </p:cNvSpPr>
          <p:nvPr/>
        </p:nvSpPr>
        <p:spPr bwMode="auto">
          <a:xfrm>
            <a:off x="685800" y="1981200"/>
            <a:ext cx="7543800" cy="393700"/>
          </a:xfrm>
          <a:prstGeom prst="rect">
            <a:avLst/>
          </a:prstGeom>
          <a:noFill/>
          <a:ln w="12700">
            <a:noFill/>
            <a:miter lim="800000"/>
            <a:headEnd/>
            <a:tailEnd/>
          </a:ln>
          <a:effectLst/>
        </p:spPr>
        <p:txBody>
          <a:bodyPr lIns="90488" tIns="44450" rIns="90488" bIns="44450">
            <a:prstTxWarp prst="textNoShape">
              <a:avLst/>
            </a:prstTxWarp>
            <a:spAutoFit/>
          </a:bodyPr>
          <a:lstStyle/>
          <a:p>
            <a:pPr lvl="1" algn="ctr" eaLnBrk="0" hangingPunct="0"/>
            <a:r>
              <a:rPr lang="en-US" sz="2000">
                <a:solidFill>
                  <a:srgbClr val="0099CC"/>
                </a:solidFill>
                <a:effectLst>
                  <a:outerShdw blurRad="38100" dist="38100" dir="2700000" algn="tl">
                    <a:srgbClr val="DDDDDD"/>
                  </a:outerShdw>
                </a:effectLst>
              </a:rPr>
              <a:t> </a:t>
            </a:r>
          </a:p>
        </p:txBody>
      </p:sp>
      <p:sp>
        <p:nvSpPr>
          <p:cNvPr id="1819660" name="Rectangle 12"/>
          <p:cNvSpPr>
            <a:spLocks noChangeArrowheads="1"/>
          </p:cNvSpPr>
          <p:nvPr/>
        </p:nvSpPr>
        <p:spPr bwMode="auto">
          <a:xfrm>
            <a:off x="990600" y="2667000"/>
            <a:ext cx="2590800" cy="457200"/>
          </a:xfrm>
          <a:prstGeom prst="rect">
            <a:avLst/>
          </a:prstGeom>
          <a:blipFill rotWithShape="1">
            <a:blip r:embed="rId3"/>
            <a:tile tx="0" ty="0" sx="100000" sy="100000" flip="none" algn="tl"/>
          </a:blipFill>
          <a:ln w="25400">
            <a:solidFill>
              <a:schemeClr val="tx1"/>
            </a:solidFill>
            <a:miter lim="800000"/>
            <a:headEnd/>
            <a:tailEnd/>
          </a:ln>
          <a:effectLst/>
        </p:spPr>
        <p:txBody>
          <a:bodyPr wrap="none" anchor="ctr">
            <a:prstTxWarp prst="textNoShape">
              <a:avLst/>
            </a:prstTxWarp>
          </a:bodyPr>
          <a:lstStyle/>
          <a:p>
            <a:pPr algn="ctr" eaLnBrk="0" hangingPunct="0"/>
            <a:endParaRPr lang="en-US" b="1" u="sng" dirty="0" smtClean="0">
              <a:solidFill>
                <a:srgbClr val="000000"/>
              </a:solidFill>
            </a:endParaRPr>
          </a:p>
          <a:p>
            <a:pPr algn="ctr" eaLnBrk="0" hangingPunct="0"/>
            <a:r>
              <a:rPr lang="en-US" sz="2000" b="1" dirty="0" smtClean="0">
                <a:solidFill>
                  <a:srgbClr val="000000"/>
                </a:solidFill>
              </a:rPr>
              <a:t>Respect for People</a:t>
            </a:r>
          </a:p>
          <a:p>
            <a:pPr algn="ctr"/>
            <a:endParaRPr lang="en-US" sz="2000" b="1" dirty="0">
              <a:solidFill>
                <a:srgbClr val="000000"/>
              </a:solidFill>
            </a:endParaRPr>
          </a:p>
        </p:txBody>
      </p:sp>
      <p:sp>
        <p:nvSpPr>
          <p:cNvPr id="1819664" name="AutoShape 16"/>
          <p:cNvSpPr>
            <a:spLocks noChangeArrowheads="1"/>
          </p:cNvSpPr>
          <p:nvPr/>
        </p:nvSpPr>
        <p:spPr bwMode="auto">
          <a:xfrm>
            <a:off x="609600" y="1143000"/>
            <a:ext cx="7696200" cy="762000"/>
          </a:xfrm>
          <a:prstGeom prst="triangle">
            <a:avLst>
              <a:gd name="adj" fmla="val 50000"/>
            </a:avLst>
          </a:prstGeom>
          <a:solidFill>
            <a:srgbClr val="FFFF99"/>
          </a:solidFill>
          <a:ln w="28575" cap="flat" cmpd="sng" algn="ctr">
            <a:solidFill>
              <a:schemeClr val="tx1"/>
            </a:solidFill>
            <a:prstDash val="solid"/>
            <a:miter lim="800000"/>
            <a:headEnd type="none" w="med" len="med"/>
            <a:tailEnd type="none" w="med" len="med"/>
          </a:ln>
          <a:effectLst/>
        </p:spPr>
        <p:txBody>
          <a:bodyPr wrap="none" anchor="ctr">
            <a:prstTxWarp prst="textNoShape">
              <a:avLst/>
            </a:prstTxWarp>
          </a:bodyPr>
          <a:lstStyle/>
          <a:p>
            <a:pPr algn="ctr"/>
            <a:endParaRPr lang="en-US" sz="2000">
              <a:solidFill>
                <a:srgbClr val="3366CC"/>
              </a:solidFill>
            </a:endParaRPr>
          </a:p>
        </p:txBody>
      </p:sp>
      <p:sp>
        <p:nvSpPr>
          <p:cNvPr id="1819667" name="Rectangle 19"/>
          <p:cNvSpPr>
            <a:spLocks noChangeArrowheads="1"/>
          </p:cNvSpPr>
          <p:nvPr/>
        </p:nvSpPr>
        <p:spPr bwMode="auto">
          <a:xfrm>
            <a:off x="5562600" y="3136182"/>
            <a:ext cx="2209800" cy="2551980"/>
          </a:xfrm>
          <a:prstGeom prst="rect">
            <a:avLst/>
          </a:prstGeom>
          <a:blipFill rotWithShape="1">
            <a:blip r:embed="rId4"/>
            <a:tile tx="0" ty="0" sx="100000" sy="100000" flip="none" algn="tl"/>
          </a:blipFill>
          <a:ln w="28575" cap="flat" cmpd="sng" algn="ctr">
            <a:solidFill>
              <a:schemeClr val="accent6"/>
            </a:solidFill>
            <a:prstDash val="solid"/>
            <a:miter lim="800000"/>
            <a:headEnd type="none" w="med" len="med"/>
            <a:tailEnd type="none" w="med" len="med"/>
          </a:ln>
          <a:effectLst/>
        </p:spPr>
        <p:txBody>
          <a:bodyPr wrap="square" lIns="90488" tIns="44450" rIns="90488" bIns="44450">
            <a:prstTxWarp prst="textNoShape">
              <a:avLst/>
            </a:prstTxWarp>
            <a:spAutoFit/>
          </a:bodyPr>
          <a:lstStyle/>
          <a:p>
            <a:pPr marL="119063" indent="-119063" eaLnBrk="0" hangingPunct="0">
              <a:buFontTx/>
              <a:buChar char="•"/>
            </a:pPr>
            <a:r>
              <a:rPr lang="en-US" sz="1600" dirty="0" smtClean="0">
                <a:solidFill>
                  <a:srgbClr val="000000"/>
                </a:solidFill>
              </a:rPr>
              <a:t>Kaizen – small, change, spread knowledge, reflect…</a:t>
            </a:r>
          </a:p>
          <a:p>
            <a:pPr marL="119063" indent="-119063" eaLnBrk="0" hangingPunct="0">
              <a:buFontTx/>
              <a:buChar char="•"/>
            </a:pPr>
            <a:r>
              <a:rPr lang="en-US" sz="1600" dirty="0" smtClean="0">
                <a:solidFill>
                  <a:srgbClr val="000000"/>
                </a:solidFill>
              </a:rPr>
              <a:t>Eyes for waste, 5 why’s, variability, over-burden, WIP…</a:t>
            </a:r>
          </a:p>
          <a:p>
            <a:pPr marL="119063" indent="-119063" eaLnBrk="0" hangingPunct="0">
              <a:buFontTx/>
              <a:buChar char="•"/>
            </a:pPr>
            <a:r>
              <a:rPr lang="en-US" sz="1600" dirty="0" smtClean="0">
                <a:solidFill>
                  <a:srgbClr val="000000"/>
                </a:solidFill>
              </a:rPr>
              <a:t>Perfection challenge </a:t>
            </a:r>
          </a:p>
          <a:p>
            <a:pPr marL="119063" indent="-119063" eaLnBrk="0" hangingPunct="0">
              <a:buFontTx/>
              <a:buChar char="•"/>
            </a:pPr>
            <a:r>
              <a:rPr lang="en-US" sz="1600" dirty="0" smtClean="0">
                <a:solidFill>
                  <a:srgbClr val="000000"/>
                </a:solidFill>
              </a:rPr>
              <a:t>Work towards flow – batch size, </a:t>
            </a:r>
            <a:r>
              <a:rPr lang="en-US" sz="1600" dirty="0" err="1" smtClean="0">
                <a:solidFill>
                  <a:srgbClr val="000000"/>
                </a:solidFill>
              </a:rPr>
              <a:t>Que</a:t>
            </a:r>
            <a:r>
              <a:rPr lang="en-US" sz="1600" dirty="0" smtClean="0">
                <a:solidFill>
                  <a:srgbClr val="000000"/>
                </a:solidFill>
              </a:rPr>
              <a:t> size, cycle time …</a:t>
            </a:r>
          </a:p>
        </p:txBody>
      </p:sp>
      <p:sp>
        <p:nvSpPr>
          <p:cNvPr id="1819668" name="Rectangle 20"/>
          <p:cNvSpPr>
            <a:spLocks noChangeArrowheads="1"/>
          </p:cNvSpPr>
          <p:nvPr/>
        </p:nvSpPr>
        <p:spPr bwMode="auto">
          <a:xfrm>
            <a:off x="1219200" y="3145398"/>
            <a:ext cx="2184400" cy="2551980"/>
          </a:xfrm>
          <a:prstGeom prst="rect">
            <a:avLst/>
          </a:prstGeom>
          <a:blipFill rotWithShape="1">
            <a:blip r:embed="rId3"/>
            <a:tile tx="0" ty="0" sx="100000" sy="100000" flip="none" algn="tl"/>
          </a:blipFill>
          <a:ln w="28575" cap="flat" cmpd="sng" algn="ctr">
            <a:solidFill>
              <a:schemeClr val="accent6"/>
            </a:solidFill>
            <a:prstDash val="solid"/>
            <a:miter lim="800000"/>
            <a:headEnd type="none" w="med" len="med"/>
            <a:tailEnd type="none" w="med" len="med"/>
          </a:ln>
          <a:effectLst/>
        </p:spPr>
        <p:txBody>
          <a:bodyPr lIns="90488" tIns="44450" rIns="90488" bIns="44450">
            <a:prstTxWarp prst="textNoShape">
              <a:avLst/>
            </a:prstTxWarp>
            <a:spAutoFit/>
          </a:bodyPr>
          <a:lstStyle/>
          <a:p>
            <a:pPr marL="119063" indent="-119063" eaLnBrk="0" hangingPunct="0">
              <a:buFontTx/>
              <a:buChar char="•"/>
            </a:pPr>
            <a:r>
              <a:rPr lang="en-US" sz="1600" dirty="0" smtClean="0">
                <a:solidFill>
                  <a:srgbClr val="000000"/>
                </a:solidFill>
              </a:rPr>
              <a:t>Don’t trouble customer</a:t>
            </a:r>
          </a:p>
          <a:p>
            <a:pPr marL="119063" indent="-119063" eaLnBrk="0" hangingPunct="0">
              <a:buFontTx/>
              <a:buChar char="•"/>
            </a:pPr>
            <a:r>
              <a:rPr lang="en-US" sz="1600" dirty="0" smtClean="0">
                <a:solidFill>
                  <a:srgbClr val="000000"/>
                </a:solidFill>
              </a:rPr>
              <a:t>Develop people, then products</a:t>
            </a:r>
          </a:p>
          <a:p>
            <a:pPr marL="119063" indent="-119063" eaLnBrk="0" hangingPunct="0">
              <a:buFontTx/>
              <a:buChar char="•"/>
            </a:pPr>
            <a:r>
              <a:rPr lang="en-US" sz="1600" dirty="0" smtClean="0">
                <a:solidFill>
                  <a:srgbClr val="000000"/>
                </a:solidFill>
              </a:rPr>
              <a:t>No wasteful work</a:t>
            </a:r>
          </a:p>
          <a:p>
            <a:pPr marL="119063" indent="-119063" eaLnBrk="0" hangingPunct="0">
              <a:buFontTx/>
              <a:buChar char="•"/>
            </a:pPr>
            <a:r>
              <a:rPr lang="en-US" sz="1600" dirty="0" smtClean="0">
                <a:solidFill>
                  <a:srgbClr val="000000"/>
                </a:solidFill>
              </a:rPr>
              <a:t>Evolve teams and individuals…</a:t>
            </a:r>
          </a:p>
          <a:p>
            <a:pPr marL="119063" indent="-119063" eaLnBrk="0" hangingPunct="0">
              <a:buFontTx/>
              <a:buChar char="•"/>
            </a:pPr>
            <a:r>
              <a:rPr lang="en-US" sz="1600" dirty="0" smtClean="0">
                <a:solidFill>
                  <a:srgbClr val="000000"/>
                </a:solidFill>
              </a:rPr>
              <a:t>Build partners – trust, stability, coaching lean…</a:t>
            </a:r>
          </a:p>
        </p:txBody>
      </p:sp>
      <p:sp>
        <p:nvSpPr>
          <p:cNvPr id="1819680" name="Text Box 32"/>
          <p:cNvSpPr txBox="1">
            <a:spLocks noChangeArrowheads="1"/>
          </p:cNvSpPr>
          <p:nvPr/>
        </p:nvSpPr>
        <p:spPr bwMode="auto">
          <a:xfrm>
            <a:off x="838200" y="5638800"/>
            <a:ext cx="2057400" cy="646331"/>
          </a:xfrm>
          <a:prstGeom prst="rect">
            <a:avLst/>
          </a:prstGeom>
          <a:noFill/>
          <a:ln w="9525">
            <a:noFill/>
            <a:miter lim="800000"/>
            <a:headEnd/>
            <a:tailEnd/>
          </a:ln>
          <a:effectLst/>
        </p:spPr>
        <p:txBody>
          <a:bodyPr wrap="square">
            <a:prstTxWarp prst="textNoShape">
              <a:avLst/>
            </a:prstTxWarp>
            <a:spAutoFit/>
          </a:bodyPr>
          <a:lstStyle/>
          <a:p>
            <a:pPr algn="ctr"/>
            <a:r>
              <a:rPr lang="en-US" sz="1800" dirty="0" smtClean="0">
                <a:solidFill>
                  <a:srgbClr val="000090"/>
                </a:solidFill>
              </a:rPr>
              <a:t>Teach and apply lean thinking</a:t>
            </a:r>
            <a:endParaRPr lang="en-US" sz="1800" dirty="0">
              <a:solidFill>
                <a:srgbClr val="000090"/>
              </a:solidFill>
            </a:endParaRPr>
          </a:p>
        </p:txBody>
      </p:sp>
      <p:sp>
        <p:nvSpPr>
          <p:cNvPr id="1819681" name="Text Box 33"/>
          <p:cNvSpPr txBox="1">
            <a:spLocks noChangeArrowheads="1"/>
          </p:cNvSpPr>
          <p:nvPr/>
        </p:nvSpPr>
        <p:spPr bwMode="auto">
          <a:xfrm>
            <a:off x="2971800" y="5638800"/>
            <a:ext cx="2971800" cy="646331"/>
          </a:xfrm>
          <a:prstGeom prst="rect">
            <a:avLst/>
          </a:prstGeom>
          <a:noFill/>
          <a:ln w="9525">
            <a:noFill/>
            <a:miter lim="800000"/>
            <a:headEnd/>
            <a:tailEnd/>
          </a:ln>
          <a:effectLst/>
        </p:spPr>
        <p:txBody>
          <a:bodyPr>
            <a:prstTxWarp prst="textNoShape">
              <a:avLst/>
            </a:prstTxWarp>
            <a:spAutoFit/>
          </a:bodyPr>
          <a:lstStyle/>
          <a:p>
            <a:pPr algn="ctr"/>
            <a:r>
              <a:rPr lang="en-US" sz="1800" dirty="0" smtClean="0">
                <a:solidFill>
                  <a:srgbClr val="000090"/>
                </a:solidFill>
              </a:rPr>
              <a:t>Stay in balance, stable while changing</a:t>
            </a:r>
            <a:endParaRPr lang="en-US" sz="1800" dirty="0">
              <a:solidFill>
                <a:srgbClr val="000090"/>
              </a:solidFill>
            </a:endParaRPr>
          </a:p>
        </p:txBody>
      </p:sp>
      <p:sp>
        <p:nvSpPr>
          <p:cNvPr id="1819682" name="Text Box 34"/>
          <p:cNvSpPr txBox="1">
            <a:spLocks noChangeArrowheads="1"/>
          </p:cNvSpPr>
          <p:nvPr/>
        </p:nvSpPr>
        <p:spPr bwMode="auto">
          <a:xfrm>
            <a:off x="6019800" y="5638800"/>
            <a:ext cx="2133600" cy="646331"/>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1800" dirty="0" smtClean="0">
                <a:solidFill>
                  <a:srgbClr val="000090"/>
                </a:solidFill>
              </a:rPr>
              <a:t>Decisions based on long-term lean</a:t>
            </a:r>
            <a:endParaRPr lang="en-US" sz="1800" dirty="0">
              <a:solidFill>
                <a:srgbClr val="000090"/>
              </a:solidFill>
            </a:endParaRPr>
          </a:p>
        </p:txBody>
      </p:sp>
      <p:sp>
        <p:nvSpPr>
          <p:cNvPr id="1819683" name="Line 35"/>
          <p:cNvSpPr>
            <a:spLocks noChangeShapeType="1"/>
          </p:cNvSpPr>
          <p:nvPr/>
        </p:nvSpPr>
        <p:spPr bwMode="auto">
          <a:xfrm>
            <a:off x="2895600" y="5715000"/>
            <a:ext cx="0" cy="533400"/>
          </a:xfrm>
          <a:prstGeom prst="line">
            <a:avLst/>
          </a:prstGeom>
          <a:noFill/>
          <a:ln w="19050">
            <a:solidFill>
              <a:schemeClr val="tx1"/>
            </a:solidFill>
            <a:round/>
            <a:headEnd/>
            <a:tailEnd/>
          </a:ln>
          <a:effectLst/>
        </p:spPr>
        <p:txBody>
          <a:bodyPr>
            <a:prstTxWarp prst="textNoShape">
              <a:avLst/>
            </a:prstTxWarp>
          </a:bodyPr>
          <a:lstStyle/>
          <a:p>
            <a:endParaRPr lang="en-US">
              <a:solidFill>
                <a:srgbClr val="000090"/>
              </a:solidFill>
            </a:endParaRPr>
          </a:p>
        </p:txBody>
      </p:sp>
      <p:sp>
        <p:nvSpPr>
          <p:cNvPr id="1819684" name="Line 36"/>
          <p:cNvSpPr>
            <a:spLocks noChangeShapeType="1"/>
          </p:cNvSpPr>
          <p:nvPr/>
        </p:nvSpPr>
        <p:spPr bwMode="auto">
          <a:xfrm>
            <a:off x="6019800" y="5715000"/>
            <a:ext cx="0" cy="533400"/>
          </a:xfrm>
          <a:prstGeom prst="line">
            <a:avLst/>
          </a:prstGeom>
          <a:noFill/>
          <a:ln w="9525">
            <a:solidFill>
              <a:schemeClr val="tx1"/>
            </a:solidFill>
            <a:round/>
            <a:headEnd/>
            <a:tailEnd/>
          </a:ln>
          <a:effectLst/>
        </p:spPr>
        <p:txBody>
          <a:bodyPr>
            <a:prstTxWarp prst="textNoShape">
              <a:avLst/>
            </a:prstTxWarp>
          </a:bodyPr>
          <a:lstStyle/>
          <a:p>
            <a:endParaRPr lang="en-US">
              <a:solidFill>
                <a:srgbClr val="000090"/>
              </a:solidFill>
            </a:endParaRPr>
          </a:p>
        </p:txBody>
      </p:sp>
      <p:sp>
        <p:nvSpPr>
          <p:cNvPr id="1819685" name="Text Box 37"/>
          <p:cNvSpPr txBox="1">
            <a:spLocks noChangeArrowheads="1"/>
          </p:cNvSpPr>
          <p:nvPr/>
        </p:nvSpPr>
        <p:spPr bwMode="auto">
          <a:xfrm>
            <a:off x="3505200" y="5029200"/>
            <a:ext cx="1905000" cy="36671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b="0">
              <a:effectLst>
                <a:outerShdw blurRad="38100" dist="38100" dir="2700000" algn="tl">
                  <a:srgbClr val="DDDDDD"/>
                </a:outerShdw>
              </a:effectLst>
            </a:endParaRPr>
          </a:p>
        </p:txBody>
      </p:sp>
      <p:sp>
        <p:nvSpPr>
          <p:cNvPr id="1819686" name="Text Box 38"/>
          <p:cNvSpPr txBox="1">
            <a:spLocks noChangeArrowheads="1"/>
          </p:cNvSpPr>
          <p:nvPr/>
        </p:nvSpPr>
        <p:spPr bwMode="auto">
          <a:xfrm>
            <a:off x="3733800" y="5105400"/>
            <a:ext cx="1524000" cy="36671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b="0">
              <a:effectLst>
                <a:outerShdw blurRad="38100" dist="38100" dir="2700000" algn="tl">
                  <a:srgbClr val="DDDDDD"/>
                </a:outerShdw>
              </a:effectLst>
            </a:endParaRPr>
          </a:p>
        </p:txBody>
      </p:sp>
      <p:sp>
        <p:nvSpPr>
          <p:cNvPr id="1819687" name="Oval 39"/>
          <p:cNvSpPr>
            <a:spLocks noChangeArrowheads="1"/>
          </p:cNvSpPr>
          <p:nvPr/>
        </p:nvSpPr>
        <p:spPr bwMode="auto">
          <a:xfrm>
            <a:off x="3581400" y="4495800"/>
            <a:ext cx="1905000" cy="114300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1819688" name="Text Box 40"/>
          <p:cNvSpPr txBox="1">
            <a:spLocks noChangeArrowheads="1"/>
          </p:cNvSpPr>
          <p:nvPr/>
        </p:nvSpPr>
        <p:spPr bwMode="auto">
          <a:xfrm>
            <a:off x="3505200" y="2667000"/>
            <a:ext cx="2057400" cy="3046988"/>
          </a:xfrm>
          <a:prstGeom prst="rect">
            <a:avLst/>
          </a:prstGeom>
          <a:noFill/>
          <a:ln w="9525">
            <a:noFill/>
            <a:miter lim="800000"/>
            <a:headEnd/>
            <a:tailEnd/>
          </a:ln>
          <a:effectLst/>
        </p:spPr>
        <p:txBody>
          <a:bodyPr wrap="square">
            <a:prstTxWarp prst="textNoShape">
              <a:avLst/>
            </a:prstTxWarp>
            <a:spAutoFit/>
          </a:bodyPr>
          <a:lstStyle/>
          <a:p>
            <a:pPr algn="ctr"/>
            <a:r>
              <a:rPr lang="en-US" dirty="0" smtClean="0">
                <a:solidFill>
                  <a:srgbClr val="800000"/>
                </a:solidFill>
              </a:rPr>
              <a:t>Product Development</a:t>
            </a:r>
          </a:p>
          <a:p>
            <a:pPr algn="ctr"/>
            <a:endParaRPr lang="en-US" dirty="0" smtClean="0">
              <a:solidFill>
                <a:srgbClr val="800000"/>
              </a:solidFill>
            </a:endParaRPr>
          </a:p>
          <a:p>
            <a:pPr algn="ctr"/>
            <a:endParaRPr lang="en-US" dirty="0" smtClean="0">
              <a:solidFill>
                <a:srgbClr val="800000"/>
              </a:solidFill>
            </a:endParaRPr>
          </a:p>
          <a:p>
            <a:pPr algn="ctr"/>
            <a:endParaRPr lang="en-US" dirty="0" smtClean="0">
              <a:solidFill>
                <a:srgbClr val="800000"/>
              </a:solidFill>
            </a:endParaRPr>
          </a:p>
          <a:p>
            <a:pPr algn="ctr"/>
            <a:endParaRPr lang="en-US" dirty="0" smtClean="0">
              <a:solidFill>
                <a:srgbClr val="800000"/>
              </a:solidFill>
            </a:endParaRPr>
          </a:p>
          <a:p>
            <a:pPr algn="ctr"/>
            <a:endParaRPr lang="en-US" dirty="0" smtClean="0">
              <a:solidFill>
                <a:srgbClr val="800000"/>
              </a:solidFill>
            </a:endParaRPr>
          </a:p>
          <a:p>
            <a:pPr algn="ctr"/>
            <a:r>
              <a:rPr lang="en-US" dirty="0" smtClean="0">
                <a:solidFill>
                  <a:srgbClr val="800000"/>
                </a:solidFill>
              </a:rPr>
              <a:t>Principles</a:t>
            </a:r>
            <a:endParaRPr lang="en-US" dirty="0">
              <a:solidFill>
                <a:srgbClr val="800000"/>
              </a:solidFill>
            </a:endParaRPr>
          </a:p>
        </p:txBody>
      </p:sp>
      <p:sp>
        <p:nvSpPr>
          <p:cNvPr id="1819689" name="Rectangle 41"/>
          <p:cNvSpPr>
            <a:spLocks noChangeArrowheads="1"/>
          </p:cNvSpPr>
          <p:nvPr/>
        </p:nvSpPr>
        <p:spPr bwMode="auto">
          <a:xfrm>
            <a:off x="609600" y="1905000"/>
            <a:ext cx="7696200" cy="762000"/>
          </a:xfrm>
          <a:prstGeom prst="rect">
            <a:avLst/>
          </a:prstGeom>
          <a:solidFill>
            <a:srgbClr val="FFFF99"/>
          </a:solidFill>
          <a:ln w="28575" cap="flat" cmpd="sng" algn="ctr">
            <a:solidFill>
              <a:schemeClr val="tx1"/>
            </a:solidFill>
            <a:prstDash val="solid"/>
            <a:miter lim="800000"/>
            <a:headEnd type="none" w="med" len="med"/>
            <a:tailEnd type="none" w="med" len="med"/>
          </a:ln>
          <a:effectLst/>
        </p:spPr>
        <p:txBody>
          <a:bodyPr wrap="none" anchor="ctr">
            <a:prstTxWarp prst="textNoShape">
              <a:avLst/>
            </a:prstTxWarp>
          </a:bodyPr>
          <a:lstStyle/>
          <a:p>
            <a:pPr algn="ctr"/>
            <a:r>
              <a:rPr lang="en-US" sz="1800" dirty="0" smtClean="0">
                <a:solidFill>
                  <a:srgbClr val="000090"/>
                </a:solidFill>
              </a:rPr>
              <a:t>Sustainable shortest lead time, best quality and value (to people </a:t>
            </a:r>
            <a:br>
              <a:rPr lang="en-US" sz="1800" dirty="0" smtClean="0">
                <a:solidFill>
                  <a:srgbClr val="000090"/>
                </a:solidFill>
              </a:rPr>
            </a:br>
            <a:r>
              <a:rPr lang="en-US" sz="1800" dirty="0" smtClean="0">
                <a:solidFill>
                  <a:srgbClr val="000090"/>
                </a:solidFill>
              </a:rPr>
              <a:t>and society), most customer delight, lowest cost, high morale, </a:t>
            </a:r>
            <a:r>
              <a:rPr lang="en-US" sz="1800" dirty="0" err="1" smtClean="0">
                <a:solidFill>
                  <a:srgbClr val="000090"/>
                </a:solidFill>
              </a:rPr>
              <a:t>saftey</a:t>
            </a:r>
            <a:r>
              <a:rPr lang="en-US" sz="1800" dirty="0" smtClean="0">
                <a:solidFill>
                  <a:srgbClr val="000090"/>
                </a:solidFill>
              </a:rPr>
              <a:t> </a:t>
            </a:r>
            <a:endParaRPr lang="en-US" sz="1800" dirty="0">
              <a:solidFill>
                <a:srgbClr val="000090"/>
              </a:solidFill>
            </a:endParaRPr>
          </a:p>
        </p:txBody>
      </p:sp>
      <p:pic>
        <p:nvPicPr>
          <p:cNvPr id="1819690" name="Picture 42" descr="MCj03516070000[1]"/>
          <p:cNvPicPr>
            <a:picLocks noChangeAspect="1" noChangeArrowheads="1"/>
          </p:cNvPicPr>
          <p:nvPr/>
        </p:nvPicPr>
        <p:blipFill>
          <a:blip r:embed="rId5"/>
          <a:srcRect/>
          <a:stretch>
            <a:fillRect/>
          </a:stretch>
        </p:blipFill>
        <p:spPr bwMode="auto">
          <a:xfrm>
            <a:off x="3733800" y="4165600"/>
            <a:ext cx="1066800" cy="863600"/>
          </a:xfrm>
          <a:prstGeom prst="rect">
            <a:avLst/>
          </a:prstGeom>
          <a:noFill/>
        </p:spPr>
      </p:pic>
      <p:pic>
        <p:nvPicPr>
          <p:cNvPr id="1819691" name="Picture 43" descr="MCj02300830000[1]"/>
          <p:cNvPicPr>
            <a:picLocks noChangeAspect="1" noChangeArrowheads="1"/>
          </p:cNvPicPr>
          <p:nvPr/>
        </p:nvPicPr>
        <p:blipFill>
          <a:blip r:embed="rId6"/>
          <a:srcRect/>
          <a:stretch>
            <a:fillRect/>
          </a:stretch>
        </p:blipFill>
        <p:spPr bwMode="auto">
          <a:xfrm>
            <a:off x="4343400" y="3429000"/>
            <a:ext cx="838200" cy="685800"/>
          </a:xfrm>
          <a:prstGeom prst="rect">
            <a:avLst/>
          </a:prstGeom>
          <a:noFill/>
        </p:spPr>
      </p:pic>
      <p:sp>
        <p:nvSpPr>
          <p:cNvPr id="1819663" name="Text Box 15"/>
          <p:cNvSpPr txBox="1">
            <a:spLocks noChangeArrowheads="1"/>
          </p:cNvSpPr>
          <p:nvPr/>
        </p:nvSpPr>
        <p:spPr bwMode="auto">
          <a:xfrm rot="16843663">
            <a:off x="5548953" y="510644"/>
            <a:ext cx="458787" cy="2057400"/>
          </a:xfrm>
          <a:prstGeom prst="rect">
            <a:avLst/>
          </a:prstGeom>
          <a:noFill/>
          <a:ln w="9525">
            <a:noFill/>
            <a:miter lim="800000"/>
            <a:headEnd/>
            <a:tailEnd/>
          </a:ln>
          <a:effectLst/>
        </p:spPr>
        <p:txBody>
          <a:bodyPr vert="eaVert">
            <a:prstTxWarp prst="textNoShape">
              <a:avLst/>
            </a:prstTxWarp>
            <a:spAutoFit/>
          </a:bodyPr>
          <a:lstStyle/>
          <a:p>
            <a:pPr algn="ctr"/>
            <a:r>
              <a:rPr lang="en-US" b="0" dirty="0"/>
              <a:t>QUALITY</a:t>
            </a:r>
          </a:p>
        </p:txBody>
      </p:sp>
      <p:sp>
        <p:nvSpPr>
          <p:cNvPr id="1819662" name="Text Box 14"/>
          <p:cNvSpPr txBox="1">
            <a:spLocks noChangeArrowheads="1"/>
          </p:cNvSpPr>
          <p:nvPr/>
        </p:nvSpPr>
        <p:spPr bwMode="auto">
          <a:xfrm rot="15515994">
            <a:off x="2873518" y="313454"/>
            <a:ext cx="458787" cy="2438400"/>
          </a:xfrm>
          <a:prstGeom prst="rect">
            <a:avLst/>
          </a:prstGeom>
          <a:noFill/>
          <a:ln w="9525">
            <a:noFill/>
            <a:miter lim="800000"/>
            <a:headEnd/>
            <a:tailEnd/>
          </a:ln>
          <a:effectLst/>
        </p:spPr>
        <p:txBody>
          <a:bodyPr vert="eaVert">
            <a:prstTxWarp prst="textNoShape">
              <a:avLst/>
            </a:prstTxWarp>
            <a:spAutoFit/>
          </a:bodyPr>
          <a:lstStyle/>
          <a:p>
            <a:pPr algn="ctr"/>
            <a:r>
              <a:rPr lang="en-US" b="0" dirty="0"/>
              <a:t>QUANTITY</a:t>
            </a:r>
          </a:p>
        </p:txBody>
      </p:sp>
      <p:sp>
        <p:nvSpPr>
          <p:cNvPr id="1819661" name="Rectangle 13"/>
          <p:cNvSpPr>
            <a:spLocks noChangeArrowheads="1"/>
          </p:cNvSpPr>
          <p:nvPr/>
        </p:nvSpPr>
        <p:spPr bwMode="auto">
          <a:xfrm flipV="1">
            <a:off x="5181600" y="2667000"/>
            <a:ext cx="2895600" cy="457200"/>
          </a:xfrm>
          <a:prstGeom prst="rect">
            <a:avLst/>
          </a:prstGeom>
          <a:blipFill rotWithShape="1">
            <a:blip r:embed="rId4"/>
            <a:tile tx="0" ty="0" sx="100000" sy="100000" flip="none" algn="tl"/>
          </a:blipFill>
          <a:ln w="25400">
            <a:solidFill>
              <a:schemeClr val="tx1"/>
            </a:solidFill>
            <a:miter lim="800000"/>
            <a:headEnd/>
            <a:tailEnd/>
          </a:ln>
          <a:effectLst/>
        </p:spPr>
        <p:txBody>
          <a:bodyPr rot="10800000" wrap="none" anchor="ctr">
            <a:prstTxWarp prst="textNoShape">
              <a:avLst/>
            </a:prstTxWarp>
          </a:bodyPr>
          <a:lstStyle/>
          <a:p>
            <a:pPr algn="ctr" eaLnBrk="0" hangingPunct="0"/>
            <a:endParaRPr lang="en-US" sz="2000" b="1" u="sng" dirty="0" smtClean="0">
              <a:solidFill>
                <a:srgbClr val="000000"/>
              </a:solidFill>
            </a:endParaRPr>
          </a:p>
          <a:p>
            <a:pPr algn="ctr" eaLnBrk="0" hangingPunct="0"/>
            <a:r>
              <a:rPr lang="en-US" sz="1800" b="1" dirty="0" smtClean="0">
                <a:solidFill>
                  <a:srgbClr val="000000"/>
                </a:solidFill>
              </a:rPr>
              <a:t>Continuous Improvement</a:t>
            </a:r>
          </a:p>
          <a:p>
            <a:pPr algn="ctr"/>
            <a:endParaRPr lang="en-US" sz="1800" b="1" dirty="0">
              <a:solidFill>
                <a:srgbClr val="000000"/>
              </a:solidFill>
            </a:endParaRPr>
          </a:p>
        </p:txBody>
      </p:sp>
      <p:sp>
        <p:nvSpPr>
          <p:cNvPr id="36" name="Rectangle 2"/>
          <p:cNvSpPr>
            <a:spLocks noGrp="1" noChangeArrowheads="1"/>
          </p:cNvSpPr>
          <p:nvPr>
            <p:ph type="title"/>
          </p:nvPr>
        </p:nvSpPr>
        <p:spPr>
          <a:xfrm>
            <a:off x="457200" y="381000"/>
            <a:ext cx="8229600" cy="609600"/>
          </a:xfrm>
        </p:spPr>
        <p:txBody>
          <a:bodyPr>
            <a:normAutofit fontScale="90000"/>
          </a:bodyPr>
          <a:lstStyle/>
          <a:p>
            <a:r>
              <a:rPr lang="en-US" dirty="0" smtClean="0"/>
              <a:t>The Lean Thinking House</a:t>
            </a:r>
            <a:endParaRPr lang="en-US" dirty="0"/>
          </a:p>
        </p:txBody>
      </p:sp>
    </p:spTree>
    <p:extLst>
      <p:ext uri="{BB962C8B-B14F-4D97-AF65-F5344CB8AC3E}">
        <p14:creationId xmlns:p14="http://schemas.microsoft.com/office/powerpoint/2010/main" val="30951772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381000"/>
            <a:ext cx="8839200" cy="609600"/>
          </a:xfrm>
        </p:spPr>
        <p:txBody>
          <a:bodyPr/>
          <a:lstStyle/>
          <a:p>
            <a:pPr eaLnBrk="1" hangingPunct="1"/>
            <a:r>
              <a:rPr lang="en-US" sz="3000" b="1" dirty="0" smtClean="0"/>
              <a:t>Principles of Lean Software Development </a:t>
            </a:r>
            <a:endParaRPr lang="en-US" sz="3000" b="1" dirty="0"/>
          </a:p>
        </p:txBody>
      </p:sp>
      <p:sp>
        <p:nvSpPr>
          <p:cNvPr id="19459" name="Rectangle 3"/>
          <p:cNvSpPr>
            <a:spLocks noGrp="1" noChangeArrowheads="1"/>
          </p:cNvSpPr>
          <p:nvPr>
            <p:ph type="body" idx="1"/>
          </p:nvPr>
        </p:nvSpPr>
        <p:spPr>
          <a:xfrm>
            <a:off x="381000" y="1295400"/>
            <a:ext cx="8686800" cy="4876800"/>
          </a:xfrm>
        </p:spPr>
        <p:txBody>
          <a:bodyPr>
            <a:normAutofit lnSpcReduction="10000"/>
          </a:bodyPr>
          <a:lstStyle/>
          <a:p>
            <a:pPr marL="347663" indent="-347663" eaLnBrk="1" hangingPunct="1">
              <a:spcBef>
                <a:spcPts val="2280"/>
              </a:spcBef>
              <a:buFont typeface="+mj-lt"/>
              <a:buAutoNum type="arabicPeriod"/>
            </a:pPr>
            <a:r>
              <a:rPr lang="en-US" dirty="0" smtClean="0"/>
              <a:t>Satisfying </a:t>
            </a:r>
            <a:r>
              <a:rPr lang="en-US" dirty="0"/>
              <a:t>the Customer is the Highest </a:t>
            </a:r>
            <a:r>
              <a:rPr lang="en-US" dirty="0" smtClean="0"/>
              <a:t>Priority </a:t>
            </a:r>
          </a:p>
          <a:p>
            <a:pPr marL="347663" indent="-347663" eaLnBrk="1" hangingPunct="1">
              <a:spcBef>
                <a:spcPts val="2280"/>
              </a:spcBef>
              <a:buFont typeface="+mj-lt"/>
              <a:buAutoNum type="arabicPeriod"/>
            </a:pPr>
            <a:r>
              <a:rPr lang="en-US" dirty="0" smtClean="0"/>
              <a:t>Always </a:t>
            </a:r>
            <a:r>
              <a:rPr lang="en-US" dirty="0"/>
              <a:t>Provide the Best Value for </a:t>
            </a:r>
            <a:r>
              <a:rPr lang="en-US" dirty="0" smtClean="0"/>
              <a:t>Money</a:t>
            </a:r>
          </a:p>
          <a:p>
            <a:pPr marL="347663" indent="-347663" eaLnBrk="1" hangingPunct="1">
              <a:spcBef>
                <a:spcPts val="2280"/>
              </a:spcBef>
              <a:buFont typeface="+mj-lt"/>
              <a:buAutoNum type="arabicPeriod"/>
            </a:pPr>
            <a:r>
              <a:rPr lang="en-US" dirty="0"/>
              <a:t>Success Depends on Active Customer </a:t>
            </a:r>
            <a:r>
              <a:rPr lang="en-US" dirty="0" smtClean="0"/>
              <a:t>Participation </a:t>
            </a:r>
          </a:p>
          <a:p>
            <a:pPr marL="347663" indent="-347663" eaLnBrk="1" hangingPunct="1">
              <a:spcBef>
                <a:spcPts val="2280"/>
              </a:spcBef>
              <a:buFont typeface="+mj-lt"/>
              <a:buAutoNum type="arabicPeriod"/>
            </a:pPr>
            <a:r>
              <a:rPr lang="en-US" dirty="0"/>
              <a:t>Lean Development is a Team </a:t>
            </a:r>
            <a:r>
              <a:rPr lang="en-US" dirty="0" smtClean="0"/>
              <a:t>Effort</a:t>
            </a:r>
          </a:p>
          <a:p>
            <a:pPr marL="347663" indent="-347663" eaLnBrk="1" hangingPunct="1">
              <a:spcBef>
                <a:spcPts val="2280"/>
              </a:spcBef>
              <a:buFont typeface="+mj-lt"/>
              <a:buAutoNum type="arabicPeriod"/>
            </a:pPr>
            <a:r>
              <a:rPr lang="en-US" dirty="0" smtClean="0"/>
              <a:t>Everything is changeable</a:t>
            </a:r>
          </a:p>
          <a:p>
            <a:pPr marL="347663" indent="-347663" eaLnBrk="1" hangingPunct="1">
              <a:spcBef>
                <a:spcPts val="2280"/>
              </a:spcBef>
              <a:buFont typeface="+mj-lt"/>
              <a:buAutoNum type="arabicPeriod"/>
            </a:pPr>
            <a:r>
              <a:rPr lang="en-US" dirty="0" smtClean="0"/>
              <a:t>Domain, not Point Solutions</a:t>
            </a:r>
          </a:p>
          <a:p>
            <a:pPr marL="347663" indent="-347663" eaLnBrk="1" hangingPunct="1">
              <a:spcBef>
                <a:spcPts val="2280"/>
              </a:spcBef>
              <a:buFont typeface="+mj-lt"/>
              <a:buAutoNum type="arabicPeriod"/>
            </a:pPr>
            <a:endParaRPr lang="en-US" dirty="0"/>
          </a:p>
        </p:txBody>
      </p:sp>
      <p:sp>
        <p:nvSpPr>
          <p:cNvPr id="5" name="TextBox 4"/>
          <p:cNvSpPr txBox="1"/>
          <p:nvPr/>
        </p:nvSpPr>
        <p:spPr>
          <a:xfrm>
            <a:off x="5820968" y="6400800"/>
            <a:ext cx="2408632" cy="338554"/>
          </a:xfrm>
          <a:prstGeom prst="rect">
            <a:avLst/>
          </a:prstGeom>
          <a:noFill/>
        </p:spPr>
        <p:txBody>
          <a:bodyPr wrap="none" rtlCol="0">
            <a:spAutoFit/>
          </a:bodyPr>
          <a:lstStyle/>
          <a:p>
            <a:r>
              <a:rPr lang="en-US" sz="1600" dirty="0" smtClean="0"/>
              <a:t>Source: Robert </a:t>
            </a:r>
            <a:r>
              <a:rPr lang="en-US" sz="1600" dirty="0" err="1" smtClean="0"/>
              <a:t>Charette</a:t>
            </a:r>
            <a:endParaRPr lang="en-US" sz="1600" dirty="0"/>
          </a:p>
        </p:txBody>
      </p:sp>
    </p:spTree>
    <p:extLst>
      <p:ext uri="{BB962C8B-B14F-4D97-AF65-F5344CB8AC3E}">
        <p14:creationId xmlns:p14="http://schemas.microsoft.com/office/powerpoint/2010/main" val="30529271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40740" y="381000"/>
            <a:ext cx="8803260" cy="609600"/>
          </a:xfrm>
        </p:spPr>
        <p:txBody>
          <a:bodyPr/>
          <a:lstStyle/>
          <a:p>
            <a:pPr eaLnBrk="1" hangingPunct="1"/>
            <a:r>
              <a:rPr lang="en-US" sz="3000" b="1" dirty="0" smtClean="0"/>
              <a:t>Principles of Lean Software Development </a:t>
            </a:r>
            <a:endParaRPr lang="en-US" sz="3000" b="1" dirty="0"/>
          </a:p>
        </p:txBody>
      </p:sp>
      <p:sp>
        <p:nvSpPr>
          <p:cNvPr id="20483" name="Rectangle 3"/>
          <p:cNvSpPr>
            <a:spLocks noGrp="1" noChangeArrowheads="1"/>
          </p:cNvSpPr>
          <p:nvPr>
            <p:ph type="body" idx="1"/>
          </p:nvPr>
        </p:nvSpPr>
        <p:spPr>
          <a:xfrm>
            <a:off x="340740" y="1295400"/>
            <a:ext cx="8574660" cy="4343400"/>
          </a:xfrm>
        </p:spPr>
        <p:txBody>
          <a:bodyPr/>
          <a:lstStyle/>
          <a:p>
            <a:pPr marL="460375" indent="-460375" eaLnBrk="1" hangingPunct="1">
              <a:spcBef>
                <a:spcPts val="2280"/>
              </a:spcBef>
              <a:buFont typeface="+mj-lt"/>
              <a:buAutoNum type="arabicPeriod" startAt="7"/>
            </a:pPr>
            <a:r>
              <a:rPr lang="en-US" dirty="0" smtClean="0"/>
              <a:t>Complete don’t Construct</a:t>
            </a:r>
          </a:p>
          <a:p>
            <a:pPr marL="460375" indent="-460375" eaLnBrk="1" hangingPunct="1">
              <a:spcBef>
                <a:spcPts val="2280"/>
              </a:spcBef>
              <a:buFont typeface="+mj-lt"/>
              <a:buAutoNum type="arabicPeriod" startAt="7"/>
            </a:pPr>
            <a:r>
              <a:rPr lang="en-US" dirty="0" smtClean="0"/>
              <a:t>80% Solution Today over 100% tomorrow</a:t>
            </a:r>
          </a:p>
          <a:p>
            <a:pPr marL="460375" indent="-460375" eaLnBrk="1" hangingPunct="1">
              <a:spcBef>
                <a:spcPts val="2280"/>
              </a:spcBef>
              <a:buFont typeface="+mj-lt"/>
              <a:buAutoNum type="arabicPeriod" startAt="7"/>
            </a:pPr>
            <a:r>
              <a:rPr lang="en-US" dirty="0" smtClean="0"/>
              <a:t>Minimalism is Essential</a:t>
            </a:r>
          </a:p>
          <a:p>
            <a:pPr marL="460375" indent="-460375" eaLnBrk="1" hangingPunct="1">
              <a:spcBef>
                <a:spcPts val="2280"/>
              </a:spcBef>
              <a:buFont typeface="+mj-lt"/>
              <a:buAutoNum type="arabicPeriod" startAt="7"/>
            </a:pPr>
            <a:r>
              <a:rPr lang="en-US" dirty="0" smtClean="0"/>
              <a:t>Needs determine Technology</a:t>
            </a:r>
          </a:p>
          <a:p>
            <a:pPr marL="460375" indent="-460375" eaLnBrk="1" hangingPunct="1">
              <a:spcBef>
                <a:spcPts val="2280"/>
              </a:spcBef>
              <a:buFont typeface="+mj-lt"/>
              <a:buAutoNum type="arabicPeriod" startAt="7"/>
            </a:pPr>
            <a:r>
              <a:rPr lang="en-US" dirty="0" smtClean="0"/>
              <a:t>Product Growth is Feature Growth, not Size Growth</a:t>
            </a:r>
          </a:p>
          <a:p>
            <a:pPr marL="347663" indent="-347663" eaLnBrk="1" hangingPunct="1">
              <a:spcBef>
                <a:spcPct val="50000"/>
              </a:spcBef>
              <a:buNone/>
            </a:pPr>
            <a:endParaRPr lang="en-US" dirty="0" smtClean="0"/>
          </a:p>
        </p:txBody>
      </p:sp>
      <p:sp>
        <p:nvSpPr>
          <p:cNvPr id="4" name="TextBox 3"/>
          <p:cNvSpPr txBox="1"/>
          <p:nvPr/>
        </p:nvSpPr>
        <p:spPr>
          <a:xfrm>
            <a:off x="5820968" y="6400800"/>
            <a:ext cx="2408632" cy="338554"/>
          </a:xfrm>
          <a:prstGeom prst="rect">
            <a:avLst/>
          </a:prstGeom>
          <a:noFill/>
        </p:spPr>
        <p:txBody>
          <a:bodyPr wrap="none" rtlCol="0">
            <a:spAutoFit/>
          </a:bodyPr>
          <a:lstStyle/>
          <a:p>
            <a:r>
              <a:rPr lang="en-US" sz="1600" dirty="0" smtClean="0"/>
              <a:t>Source: Robert </a:t>
            </a:r>
            <a:r>
              <a:rPr lang="en-US" sz="1600" dirty="0" err="1" smtClean="0"/>
              <a:t>Charette</a:t>
            </a:r>
            <a:endParaRPr lang="en-US" sz="1600" dirty="0"/>
          </a:p>
        </p:txBody>
      </p:sp>
    </p:spTree>
    <p:extLst>
      <p:ext uri="{BB962C8B-B14F-4D97-AF65-F5344CB8AC3E}">
        <p14:creationId xmlns:p14="http://schemas.microsoft.com/office/powerpoint/2010/main" val="34396210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Group Exercise</a:t>
            </a:r>
            <a:endParaRPr lang="en-US" dirty="0"/>
          </a:p>
        </p:txBody>
      </p:sp>
      <p:sp>
        <p:nvSpPr>
          <p:cNvPr id="5123" name="Rectangle 3"/>
          <p:cNvSpPr>
            <a:spLocks noGrp="1" noChangeArrowheads="1"/>
          </p:cNvSpPr>
          <p:nvPr>
            <p:ph type="body" idx="1"/>
          </p:nvPr>
        </p:nvSpPr>
        <p:spPr>
          <a:xfrm>
            <a:off x="457200" y="1295400"/>
            <a:ext cx="5257800" cy="5257800"/>
          </a:xfrm>
        </p:spPr>
        <p:txBody>
          <a:bodyPr/>
          <a:lstStyle/>
          <a:p>
            <a:pPr>
              <a:spcBef>
                <a:spcPts val="1872"/>
              </a:spcBef>
            </a:pPr>
            <a:r>
              <a:rPr lang="en-US" dirty="0"/>
              <a:t>List your top 5 activities</a:t>
            </a:r>
          </a:p>
          <a:p>
            <a:pPr>
              <a:spcBef>
                <a:spcPts val="1872"/>
              </a:spcBef>
            </a:pPr>
            <a:r>
              <a:rPr lang="en-US" dirty="0"/>
              <a:t>Rate them from a customer perspective on a </a:t>
            </a:r>
            <a:r>
              <a:rPr lang="en-US" dirty="0" smtClean="0"/>
              <a:t/>
            </a:r>
            <a:br>
              <a:rPr lang="en-US" dirty="0" smtClean="0"/>
            </a:br>
            <a:r>
              <a:rPr lang="en-US" dirty="0" smtClean="0"/>
              <a:t>scale </a:t>
            </a:r>
            <a:r>
              <a:rPr lang="en-US" dirty="0"/>
              <a:t>of 1 – 5 </a:t>
            </a:r>
            <a:r>
              <a:rPr lang="en-US" sz="1800" dirty="0"/>
              <a:t>(low – hi)</a:t>
            </a:r>
          </a:p>
          <a:p>
            <a:pPr>
              <a:spcBef>
                <a:spcPts val="1872"/>
              </a:spcBef>
            </a:pPr>
            <a:r>
              <a:rPr lang="en-US" dirty="0"/>
              <a:t>Think of low scoring items as waste</a:t>
            </a:r>
          </a:p>
          <a:p>
            <a:pPr>
              <a:spcBef>
                <a:spcPts val="1872"/>
              </a:spcBef>
            </a:pPr>
            <a:r>
              <a:rPr lang="en-US" dirty="0"/>
              <a:t>Take the lowest scoring item and plan to cut the time in half</a:t>
            </a:r>
          </a:p>
          <a:p>
            <a:pPr>
              <a:spcBef>
                <a:spcPts val="1872"/>
              </a:spcBef>
              <a:buFont typeface="Wingdings" charset="2"/>
              <a:buNone/>
            </a:pPr>
            <a:endParaRPr lang="en-US" dirty="0"/>
          </a:p>
        </p:txBody>
      </p:sp>
      <p:pic>
        <p:nvPicPr>
          <p:cNvPr id="5" name="Picture 4"/>
          <p:cNvPicPr>
            <a:picLocks noChangeAspect="1"/>
          </p:cNvPicPr>
          <p:nvPr/>
        </p:nvPicPr>
        <p:blipFill>
          <a:blip r:embed="rId3"/>
          <a:stretch>
            <a:fillRect/>
          </a:stretch>
        </p:blipFill>
        <p:spPr>
          <a:xfrm>
            <a:off x="6172200" y="1828800"/>
            <a:ext cx="2438400" cy="243840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559959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87620" y="228600"/>
            <a:ext cx="8763000" cy="715962"/>
          </a:xfrm>
        </p:spPr>
        <p:txBody>
          <a:bodyPr>
            <a:normAutofit fontScale="90000"/>
          </a:bodyPr>
          <a:lstStyle/>
          <a:p>
            <a:r>
              <a:rPr lang="en-US" altLang="ja-JP" sz="4000" dirty="0" smtClean="0">
                <a:ea typeface="MS PGothic" charset="0"/>
                <a:cs typeface="MS PGothic" charset="0"/>
              </a:rPr>
              <a:t>One lean process - </a:t>
            </a:r>
            <a:r>
              <a:rPr lang="en-US" altLang="ja-JP" sz="4000" dirty="0" err="1" smtClean="0">
                <a:ea typeface="MS PGothic" charset="0"/>
                <a:cs typeface="MS PGothic" charset="0"/>
              </a:rPr>
              <a:t>Kanban</a:t>
            </a:r>
            <a:r>
              <a:rPr lang="en-US" altLang="ja-JP" sz="4000" dirty="0" smtClean="0">
                <a:ea typeface="MS PGothic" charset="0"/>
                <a:cs typeface="MS PGothic" charset="0"/>
              </a:rPr>
              <a:t> (revisited) – </a:t>
            </a:r>
            <a:br>
              <a:rPr lang="en-US" altLang="ja-JP" sz="4000" dirty="0" smtClean="0">
                <a:ea typeface="MS PGothic" charset="0"/>
                <a:cs typeface="MS PGothic" charset="0"/>
              </a:rPr>
            </a:br>
            <a:r>
              <a:rPr lang="en-US" altLang="ja-JP" sz="4000" dirty="0" smtClean="0">
                <a:ea typeface="MS PGothic" charset="0"/>
                <a:cs typeface="MS PGothic" charset="0"/>
              </a:rPr>
              <a:t>Governs Excess Work In Process</a:t>
            </a:r>
            <a:endParaRPr lang="en-US" sz="4000" dirty="0">
              <a:ea typeface="ＭＳ Ｐゴシック" charset="-128"/>
            </a:endParaRPr>
          </a:p>
        </p:txBody>
      </p:sp>
      <p:sp>
        <p:nvSpPr>
          <p:cNvPr id="59395" name="Content Placeholder 2"/>
          <p:cNvSpPr>
            <a:spLocks noGrp="1"/>
          </p:cNvSpPr>
          <p:nvPr>
            <p:ph idx="1"/>
          </p:nvPr>
        </p:nvSpPr>
        <p:spPr bwMode="auto">
          <a:xfrm>
            <a:off x="381000" y="1405940"/>
            <a:ext cx="8458200" cy="4953000"/>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lgn="l">
              <a:spcBef>
                <a:spcPts val="1272"/>
              </a:spcBef>
              <a:spcAft>
                <a:spcPts val="600"/>
              </a:spcAft>
            </a:pPr>
            <a:r>
              <a:rPr lang="ja-JP" altLang="en-US" dirty="0">
                <a:ea typeface="MS PGothic" charset="0"/>
                <a:cs typeface="MS PGothic" charset="0"/>
              </a:rPr>
              <a:t>看板 </a:t>
            </a:r>
            <a:r>
              <a:rPr lang="en-US" altLang="ja-JP" dirty="0" smtClean="0">
                <a:ea typeface="MS PGothic" charset="0"/>
                <a:cs typeface="MS PGothic" charset="0"/>
              </a:rPr>
              <a:t>– </a:t>
            </a:r>
            <a:r>
              <a:rPr lang="en-US" altLang="ja-JP" dirty="0" err="1" smtClean="0">
                <a:ea typeface="MS PGothic" charset="0"/>
                <a:cs typeface="MS PGothic" charset="0"/>
              </a:rPr>
              <a:t>Kanban</a:t>
            </a:r>
            <a:r>
              <a:rPr lang="en-US" altLang="ja-JP" dirty="0" smtClean="0">
                <a:ea typeface="MS PGothic" charset="0"/>
                <a:cs typeface="MS PGothic" charset="0"/>
              </a:rPr>
              <a:t> means </a:t>
            </a:r>
            <a:r>
              <a:rPr lang="en-US" altLang="ja-JP" dirty="0">
                <a:ea typeface="MS PGothic" charset="0"/>
                <a:cs typeface="MS PGothic" charset="0"/>
              </a:rPr>
              <a:t>“visual </a:t>
            </a:r>
            <a:r>
              <a:rPr lang="en-US" altLang="ja-JP" dirty="0" smtClean="0">
                <a:ea typeface="MS PGothic" charset="0"/>
                <a:cs typeface="MS PGothic" charset="0"/>
              </a:rPr>
              <a:t>card”</a:t>
            </a:r>
            <a:br>
              <a:rPr lang="en-US" altLang="ja-JP" dirty="0" smtClean="0">
                <a:ea typeface="MS PGothic" charset="0"/>
                <a:cs typeface="MS PGothic" charset="0"/>
              </a:rPr>
            </a:br>
            <a:r>
              <a:rPr lang="en-US" altLang="ja-JP" dirty="0" smtClean="0">
                <a:ea typeface="MS PGothic" charset="0"/>
                <a:cs typeface="MS PGothic" charset="0"/>
              </a:rPr>
              <a:t>(like a signboard </a:t>
            </a:r>
            <a:r>
              <a:rPr lang="en-US" altLang="ja-JP" dirty="0">
                <a:ea typeface="MS PGothic" charset="0"/>
                <a:cs typeface="MS PGothic" charset="0"/>
              </a:rPr>
              <a:t>or</a:t>
            </a:r>
            <a:r>
              <a:rPr lang="en-US" altLang="ja-JP" dirty="0" smtClean="0">
                <a:ea typeface="MS PGothic" charset="0"/>
                <a:cs typeface="MS PGothic" charset="0"/>
              </a:rPr>
              <a:t> billboard).</a:t>
            </a:r>
          </a:p>
          <a:p>
            <a:pPr>
              <a:spcBef>
                <a:spcPts val="1272"/>
              </a:spcBef>
              <a:spcAft>
                <a:spcPts val="600"/>
              </a:spcAft>
            </a:pPr>
            <a:r>
              <a:rPr lang="en-US" altLang="ja-JP" dirty="0" smtClean="0">
                <a:ea typeface="MS PGothic" charset="0"/>
                <a:cs typeface="MS PGothic" charset="0"/>
              </a:rPr>
              <a:t>Invented by </a:t>
            </a:r>
            <a:r>
              <a:rPr lang="en-US" dirty="0" err="1"/>
              <a:t>Taiichi</a:t>
            </a:r>
            <a:r>
              <a:rPr lang="en-US" dirty="0"/>
              <a:t> </a:t>
            </a:r>
            <a:r>
              <a:rPr lang="en-US" dirty="0" err="1"/>
              <a:t>Ohno</a:t>
            </a:r>
            <a:r>
              <a:rPr lang="en-US" dirty="0"/>
              <a:t>, at </a:t>
            </a:r>
            <a:r>
              <a:rPr lang="en-US" dirty="0" smtClean="0"/>
              <a:t>Toyota.</a:t>
            </a:r>
            <a:endParaRPr lang="en-US" altLang="ja-JP" dirty="0" smtClean="0">
              <a:ea typeface="MS PGothic" charset="0"/>
              <a:cs typeface="MS PGothic" charset="0"/>
            </a:endParaRPr>
          </a:p>
          <a:p>
            <a:pPr algn="l">
              <a:spcBef>
                <a:spcPts val="1272"/>
              </a:spcBef>
              <a:spcAft>
                <a:spcPts val="600"/>
              </a:spcAft>
            </a:pPr>
            <a:r>
              <a:rPr lang="en-US" altLang="ja-JP" dirty="0" err="1" smtClean="0">
                <a:ea typeface="MS PGothic" charset="0"/>
                <a:cs typeface="MS PGothic" charset="0"/>
              </a:rPr>
              <a:t>Kanban</a:t>
            </a:r>
            <a:r>
              <a:rPr lang="en-US" altLang="ja-JP" dirty="0" smtClean="0">
                <a:ea typeface="MS PGothic" charset="0"/>
                <a:cs typeface="MS PGothic" charset="0"/>
              </a:rPr>
              <a:t> </a:t>
            </a:r>
            <a:r>
              <a:rPr lang="en-US" altLang="ja-JP" dirty="0">
                <a:ea typeface="MS PGothic" charset="0"/>
                <a:cs typeface="MS PGothic" charset="0"/>
              </a:rPr>
              <a:t>cards</a:t>
            </a:r>
            <a:r>
              <a:rPr lang="en-US" altLang="ja-JP" dirty="0" smtClean="0">
                <a:ea typeface="MS PGothic" charset="0"/>
                <a:cs typeface="MS PGothic" charset="0"/>
              </a:rPr>
              <a:t> used to govern amount of inventory </a:t>
            </a:r>
            <a:r>
              <a:rPr lang="en-US" altLang="ja-JP" dirty="0">
                <a:ea typeface="MS PGothic" charset="0"/>
                <a:cs typeface="MS PGothic" charset="0"/>
              </a:rPr>
              <a:t>tied up in</a:t>
            </a:r>
            <a:r>
              <a:rPr lang="en-US" altLang="ja-JP" dirty="0" smtClean="0">
                <a:ea typeface="MS PGothic" charset="0"/>
                <a:cs typeface="MS PGothic" charset="0"/>
              </a:rPr>
              <a:t> Work In Progress (WIP)</a:t>
            </a:r>
          </a:p>
          <a:p>
            <a:pPr lvl="1">
              <a:spcBef>
                <a:spcPts val="1272"/>
              </a:spcBef>
              <a:spcAft>
                <a:spcPts val="600"/>
              </a:spcAft>
            </a:pPr>
            <a:r>
              <a:rPr lang="en-US" altLang="ja-JP" dirty="0" smtClean="0">
                <a:ea typeface="MS PGothic" charset="0"/>
                <a:cs typeface="MS PGothic" charset="0"/>
              </a:rPr>
              <a:t>On </a:t>
            </a:r>
            <a:r>
              <a:rPr lang="en-US" altLang="ja-JP" dirty="0">
                <a:ea typeface="MS PGothic" charset="0"/>
                <a:cs typeface="MS PGothic" charset="0"/>
              </a:rPr>
              <a:t>a manufacturing </a:t>
            </a:r>
            <a:r>
              <a:rPr lang="en-US" altLang="ja-JP" dirty="0" smtClean="0">
                <a:ea typeface="MS PGothic" charset="0"/>
                <a:cs typeface="MS PGothic" charset="0"/>
              </a:rPr>
              <a:t>floor or WIP in development.</a:t>
            </a:r>
          </a:p>
          <a:p>
            <a:pPr algn="l">
              <a:spcBef>
                <a:spcPts val="1272"/>
              </a:spcBef>
              <a:spcAft>
                <a:spcPts val="600"/>
              </a:spcAft>
            </a:pPr>
            <a:r>
              <a:rPr lang="en-US" altLang="ja-JP" dirty="0" err="1" smtClean="0">
                <a:ea typeface="MS PGothic" charset="0"/>
                <a:cs typeface="MS PGothic" charset="0"/>
              </a:rPr>
              <a:t>Kanban</a:t>
            </a:r>
            <a:r>
              <a:rPr lang="en-US" altLang="ja-JP" dirty="0" smtClean="0">
                <a:ea typeface="MS PGothic" charset="0"/>
                <a:cs typeface="MS PGothic" charset="0"/>
              </a:rPr>
              <a:t> cards represent a “currency” showing how WIP is allowed in a system.</a:t>
            </a:r>
          </a:p>
          <a:p>
            <a:pPr algn="l">
              <a:spcBef>
                <a:spcPts val="1272"/>
              </a:spcBef>
              <a:spcAft>
                <a:spcPts val="600"/>
              </a:spcAft>
            </a:pPr>
            <a:r>
              <a:rPr lang="en-US" altLang="ja-JP" dirty="0" smtClean="0">
                <a:ea typeface="MS PGothic" charset="0"/>
                <a:cs typeface="MS PGothic" charset="0"/>
              </a:rPr>
              <a:t>Not </a:t>
            </a:r>
            <a:r>
              <a:rPr lang="en-US" altLang="ja-JP" dirty="0">
                <a:ea typeface="MS PGothic" charset="0"/>
                <a:cs typeface="MS PGothic" charset="0"/>
              </a:rPr>
              <a:t>only is excess inventory waste, time spent producing it</a:t>
            </a:r>
            <a:r>
              <a:rPr lang="en-US" altLang="ja-JP" dirty="0" smtClean="0">
                <a:ea typeface="MS PGothic" charset="0"/>
                <a:cs typeface="MS PGothic" charset="0"/>
              </a:rPr>
              <a:t> could </a:t>
            </a:r>
            <a:r>
              <a:rPr lang="en-US" altLang="ja-JP" dirty="0">
                <a:ea typeface="MS PGothic" charset="0"/>
                <a:cs typeface="MS PGothic" charset="0"/>
              </a:rPr>
              <a:t>be expended elsewhere</a:t>
            </a:r>
            <a:r>
              <a:rPr lang="en-US" altLang="ja-JP" dirty="0" smtClean="0">
                <a:ea typeface="MS PGothic" charset="0"/>
                <a:cs typeface="MS PGothic" charset="0"/>
              </a:rPr>
              <a:t> .</a:t>
            </a:r>
            <a:endParaRPr lang="en-US" altLang="ja-JP" dirty="0">
              <a:ea typeface="MS PGothic" charset="0"/>
              <a:cs typeface="MS PGothic" charset="0"/>
            </a:endParaRPr>
          </a:p>
        </p:txBody>
      </p:sp>
    </p:spTree>
    <p:extLst>
      <p:ext uri="{BB962C8B-B14F-4D97-AF65-F5344CB8AC3E}">
        <p14:creationId xmlns:p14="http://schemas.microsoft.com/office/powerpoint/2010/main" val="1422376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a:xfrm>
            <a:off x="381000" y="381000"/>
            <a:ext cx="8763000" cy="609600"/>
          </a:xfrm>
        </p:spPr>
        <p:txBody>
          <a:bodyPr>
            <a:normAutofit fontScale="90000"/>
          </a:bodyPr>
          <a:lstStyle/>
          <a:p>
            <a:r>
              <a:rPr lang="en-US" dirty="0" smtClean="0"/>
              <a:t>Why use </a:t>
            </a:r>
            <a:r>
              <a:rPr lang="en-US" dirty="0" err="1" smtClean="0"/>
              <a:t>Kanban</a:t>
            </a:r>
            <a:r>
              <a:rPr lang="en-US" dirty="0" smtClean="0"/>
              <a:t> in Software Process?</a:t>
            </a:r>
            <a:endParaRPr lang="en-US" dirty="0" smtClean="0">
              <a:latin typeface="Georgia" charset="0"/>
              <a:ea typeface="ＭＳ Ｐゴシック" charset="-128"/>
            </a:endParaRPr>
          </a:p>
        </p:txBody>
      </p:sp>
      <p:sp>
        <p:nvSpPr>
          <p:cNvPr id="7" name="Content Placeholder 6"/>
          <p:cNvSpPr>
            <a:spLocks noGrp="1"/>
          </p:cNvSpPr>
          <p:nvPr>
            <p:ph idx="1"/>
          </p:nvPr>
        </p:nvSpPr>
        <p:spPr>
          <a:xfrm>
            <a:off x="457200" y="1143000"/>
            <a:ext cx="8229600" cy="4754563"/>
          </a:xfrm>
        </p:spPr>
        <p:txBody>
          <a:bodyPr anchor="t">
            <a:normAutofit fontScale="92500" lnSpcReduction="20000"/>
          </a:bodyPr>
          <a:lstStyle/>
          <a:p>
            <a:pPr>
              <a:spcBef>
                <a:spcPts val="1200"/>
              </a:spcBef>
              <a:defRPr/>
            </a:pPr>
            <a:r>
              <a:rPr lang="en-US" sz="2400" dirty="0" smtClean="0"/>
              <a:t>Iterations have more frequent opportunity to measure progress and inspect software. </a:t>
            </a:r>
          </a:p>
          <a:p>
            <a:pPr lvl="1">
              <a:spcBef>
                <a:spcPts val="1200"/>
              </a:spcBef>
              <a:defRPr/>
            </a:pPr>
            <a:r>
              <a:rPr lang="en-US" sz="2000" dirty="0" smtClean="0"/>
              <a:t>…but force development items to be smaller.</a:t>
            </a:r>
          </a:p>
          <a:p>
            <a:pPr lvl="1">
              <a:spcBef>
                <a:spcPts val="1200"/>
              </a:spcBef>
              <a:defRPr/>
            </a:pPr>
            <a:r>
              <a:rPr lang="en-US" sz="2000" dirty="0" smtClean="0"/>
              <a:t>Smaller development items are often too small to be valuable and difficult to identify.</a:t>
            </a:r>
          </a:p>
          <a:p>
            <a:pPr>
              <a:spcBef>
                <a:spcPts val="1200"/>
              </a:spcBef>
              <a:defRPr/>
            </a:pPr>
            <a:r>
              <a:rPr lang="en-US" sz="2400" dirty="0" smtClean="0"/>
              <a:t>Quality of requirements suffers as engineers rush to prepare for upcoming cycles.</a:t>
            </a:r>
          </a:p>
          <a:p>
            <a:pPr>
              <a:spcBef>
                <a:spcPts val="1200"/>
              </a:spcBef>
              <a:defRPr/>
            </a:pPr>
            <a:r>
              <a:rPr lang="en-US" sz="2400" dirty="0" smtClean="0"/>
              <a:t>Quality of current development suffers when busy engineers are unable to inspect software or answer questions during development.</a:t>
            </a:r>
          </a:p>
          <a:p>
            <a:pPr>
              <a:spcBef>
                <a:spcPts val="1200"/>
              </a:spcBef>
              <a:defRPr/>
            </a:pPr>
            <a:r>
              <a:rPr lang="en-US" sz="2400" dirty="0" smtClean="0"/>
              <a:t>Quality often suffers as testers race to complete work late in the development time-box.</a:t>
            </a:r>
          </a:p>
          <a:p>
            <a:pPr>
              <a:spcBef>
                <a:spcPts val="1200"/>
              </a:spcBef>
              <a:defRPr/>
            </a:pPr>
            <a:r>
              <a:rPr lang="en-US" sz="2400" b="1" dirty="0" smtClean="0"/>
              <a:t>It’s an informal, believable way to communicate progress which management will like and want to visit!</a:t>
            </a:r>
          </a:p>
          <a:p>
            <a:pPr marL="228600" indent="-228600" algn="l">
              <a:spcBef>
                <a:spcPts val="600"/>
              </a:spcBef>
              <a:buFont typeface="Arial"/>
              <a:buChar char="•"/>
              <a:defRPr/>
            </a:pPr>
            <a:endParaRPr lang="en-US" sz="2400" dirty="0"/>
          </a:p>
        </p:txBody>
      </p:sp>
    </p:spTree>
    <p:extLst>
      <p:ext uri="{BB962C8B-B14F-4D97-AF65-F5344CB8AC3E}">
        <p14:creationId xmlns:p14="http://schemas.microsoft.com/office/powerpoint/2010/main" val="39910271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itle 1"/>
          <p:cNvSpPr>
            <a:spLocks noGrp="1"/>
          </p:cNvSpPr>
          <p:nvPr>
            <p:ph type="title"/>
          </p:nvPr>
        </p:nvSpPr>
        <p:spPr>
          <a:xfrm>
            <a:off x="381000" y="421356"/>
            <a:ext cx="8763000" cy="609600"/>
          </a:xfrm>
        </p:spPr>
        <p:txBody>
          <a:bodyPr>
            <a:normAutofit fontScale="90000"/>
          </a:bodyPr>
          <a:lstStyle/>
          <a:p>
            <a:r>
              <a:rPr lang="en-US" dirty="0" smtClean="0">
                <a:ea typeface="ＭＳ Ｐゴシック" charset="-128"/>
              </a:rPr>
              <a:t>Decompose Large Process Steps </a:t>
            </a:r>
            <a:r>
              <a:rPr lang="en-US" dirty="0">
                <a:ea typeface="ＭＳ Ｐゴシック" charset="-128"/>
              </a:rPr>
              <a:t>into</a:t>
            </a:r>
            <a:r>
              <a:rPr lang="en-US" dirty="0" smtClean="0">
                <a:ea typeface="ＭＳ Ｐゴシック" charset="-128"/>
              </a:rPr>
              <a:t> Tasks for Improved Visibility</a:t>
            </a:r>
            <a:endParaRPr lang="en-US" dirty="0">
              <a:ea typeface="ＭＳ Ｐゴシック" charset="-128"/>
            </a:endParaRPr>
          </a:p>
        </p:txBody>
      </p:sp>
      <p:sp>
        <p:nvSpPr>
          <p:cNvPr id="76803" name="Content Placeholder 2"/>
          <p:cNvSpPr>
            <a:spLocks noGrp="1"/>
          </p:cNvSpPr>
          <p:nvPr>
            <p:ph idx="1"/>
          </p:nvPr>
        </p:nvSpPr>
        <p:spPr>
          <a:xfrm>
            <a:off x="533400" y="1351422"/>
            <a:ext cx="8458200" cy="2057400"/>
          </a:xfrm>
        </p:spPr>
        <p:txBody>
          <a:bodyPr anchor="t"/>
          <a:lstStyle/>
          <a:p>
            <a:pPr algn="l">
              <a:defRPr/>
            </a:pPr>
            <a:r>
              <a:rPr lang="en-US" sz="2400" dirty="0"/>
              <a:t>When a </a:t>
            </a:r>
            <a:r>
              <a:rPr lang="en-US" sz="2400" dirty="0" smtClean="0"/>
              <a:t>feature, user story, or work item </a:t>
            </a:r>
            <a:r>
              <a:rPr lang="en-US" sz="2400" dirty="0"/>
              <a:t>is large:</a:t>
            </a:r>
          </a:p>
          <a:p>
            <a:pPr lvl="1" algn="l">
              <a:defRPr/>
            </a:pPr>
            <a:r>
              <a:rPr lang="en-US" sz="2000" dirty="0"/>
              <a:t>Takes longer than a couple days to </a:t>
            </a:r>
            <a:r>
              <a:rPr lang="en-US" sz="2000" dirty="0" smtClean="0"/>
              <a:t>complete.</a:t>
            </a:r>
            <a:endParaRPr lang="en-US" sz="2000" dirty="0"/>
          </a:p>
          <a:p>
            <a:pPr lvl="1" algn="l">
              <a:defRPr/>
            </a:pPr>
            <a:r>
              <a:rPr lang="en-US" sz="2000" dirty="0"/>
              <a:t>Requires that multiple people collaborate on </a:t>
            </a:r>
            <a:r>
              <a:rPr lang="en-US" sz="2000" dirty="0" smtClean="0"/>
              <a:t>its completion.</a:t>
            </a:r>
            <a:endParaRPr lang="en-US" sz="2000" dirty="0"/>
          </a:p>
          <a:p>
            <a:pPr algn="l">
              <a:defRPr/>
            </a:pPr>
            <a:r>
              <a:rPr lang="en-US" sz="2400" dirty="0"/>
              <a:t>Decompose that step into cards to track </a:t>
            </a:r>
            <a:r>
              <a:rPr lang="en-US" sz="2400" dirty="0" smtClean="0"/>
              <a:t>independently.</a:t>
            </a:r>
            <a:endParaRPr lang="en-US" sz="2400" dirty="0"/>
          </a:p>
          <a:p>
            <a:pPr algn="l">
              <a:defRPr/>
            </a:pPr>
            <a:endParaRPr lang="en-US" sz="2400" dirty="0"/>
          </a:p>
          <a:p>
            <a:pPr algn="l">
              <a:defRPr/>
            </a:pPr>
            <a:endParaRPr lang="en-US" sz="2400" dirty="0"/>
          </a:p>
        </p:txBody>
      </p:sp>
      <p:pic>
        <p:nvPicPr>
          <p:cNvPr id="201731" name="Picture 3"/>
          <p:cNvPicPr>
            <a:picLocks noChangeAspect="1" noChangeArrowheads="1"/>
          </p:cNvPicPr>
          <p:nvPr/>
        </p:nvPicPr>
        <p:blipFill>
          <a:blip r:embed="rId3"/>
          <a:srcRect/>
          <a:stretch>
            <a:fillRect/>
          </a:stretch>
        </p:blipFill>
        <p:spPr bwMode="auto">
          <a:xfrm>
            <a:off x="2590800" y="4114800"/>
            <a:ext cx="1028700" cy="685800"/>
          </a:xfrm>
          <a:prstGeom prst="rect">
            <a:avLst/>
          </a:prstGeom>
          <a:noFill/>
          <a:ln w="9525">
            <a:noFill/>
            <a:miter lim="800000"/>
            <a:headEnd/>
            <a:tailEnd/>
          </a:ln>
        </p:spPr>
      </p:pic>
      <p:sp>
        <p:nvSpPr>
          <p:cNvPr id="93190" name="TextBox 6"/>
          <p:cNvSpPr txBox="1">
            <a:spLocks noChangeArrowheads="1"/>
          </p:cNvSpPr>
          <p:nvPr/>
        </p:nvSpPr>
        <p:spPr bwMode="auto">
          <a:xfrm>
            <a:off x="457200" y="3284538"/>
            <a:ext cx="1752600" cy="584200"/>
          </a:xfrm>
          <a:prstGeom prst="rect">
            <a:avLst/>
          </a:prstGeom>
          <a:noFill/>
          <a:ln w="9525">
            <a:noFill/>
            <a:miter lim="800000"/>
            <a:headEnd/>
            <a:tailEnd/>
          </a:ln>
        </p:spPr>
        <p:txBody>
          <a:bodyPr>
            <a:prstTxWarp prst="textNoShape">
              <a:avLst/>
            </a:prstTxWarp>
            <a:spAutoFit/>
          </a:bodyPr>
          <a:lstStyle/>
          <a:p>
            <a:pPr algn="ctr"/>
            <a:r>
              <a:rPr lang="en-US" sz="1600"/>
              <a:t>Feature to develop</a:t>
            </a:r>
          </a:p>
        </p:txBody>
      </p:sp>
      <p:sp>
        <p:nvSpPr>
          <p:cNvPr id="93191" name="TextBox 7"/>
          <p:cNvSpPr txBox="1">
            <a:spLocks noChangeArrowheads="1"/>
          </p:cNvSpPr>
          <p:nvPr/>
        </p:nvSpPr>
        <p:spPr bwMode="auto">
          <a:xfrm>
            <a:off x="2286000" y="3505200"/>
            <a:ext cx="1600200" cy="338138"/>
          </a:xfrm>
          <a:prstGeom prst="rect">
            <a:avLst/>
          </a:prstGeom>
          <a:noFill/>
          <a:ln w="9525">
            <a:noFill/>
            <a:miter lim="800000"/>
            <a:headEnd/>
            <a:tailEnd/>
          </a:ln>
        </p:spPr>
        <p:txBody>
          <a:bodyPr>
            <a:prstTxWarp prst="textNoShape">
              <a:avLst/>
            </a:prstTxWarp>
            <a:spAutoFit/>
          </a:bodyPr>
          <a:lstStyle/>
          <a:p>
            <a:pPr algn="ctr"/>
            <a:r>
              <a:rPr lang="en-US" sz="1600"/>
              <a:t>Tasks in queue</a:t>
            </a:r>
          </a:p>
        </p:txBody>
      </p:sp>
      <p:sp>
        <p:nvSpPr>
          <p:cNvPr id="93192" name="TextBox 8"/>
          <p:cNvSpPr txBox="1">
            <a:spLocks noChangeArrowheads="1"/>
          </p:cNvSpPr>
          <p:nvPr/>
        </p:nvSpPr>
        <p:spPr bwMode="auto">
          <a:xfrm>
            <a:off x="3733800" y="3276600"/>
            <a:ext cx="1752600" cy="584200"/>
          </a:xfrm>
          <a:prstGeom prst="rect">
            <a:avLst/>
          </a:prstGeom>
          <a:noFill/>
          <a:ln w="9525">
            <a:noFill/>
            <a:miter lim="800000"/>
            <a:headEnd/>
            <a:tailEnd/>
          </a:ln>
        </p:spPr>
        <p:txBody>
          <a:bodyPr>
            <a:prstTxWarp prst="textNoShape">
              <a:avLst/>
            </a:prstTxWarp>
            <a:spAutoFit/>
          </a:bodyPr>
          <a:lstStyle/>
          <a:p>
            <a:pPr algn="ctr"/>
            <a:r>
              <a:rPr lang="en-US" sz="1600" dirty="0"/>
              <a:t>Tasks in progress</a:t>
            </a:r>
          </a:p>
        </p:txBody>
      </p:sp>
      <p:sp>
        <p:nvSpPr>
          <p:cNvPr id="93193" name="TextBox 9"/>
          <p:cNvSpPr txBox="1">
            <a:spLocks noChangeArrowheads="1"/>
          </p:cNvSpPr>
          <p:nvPr/>
        </p:nvSpPr>
        <p:spPr bwMode="auto">
          <a:xfrm>
            <a:off x="5334000" y="3276600"/>
            <a:ext cx="1447800" cy="584200"/>
          </a:xfrm>
          <a:prstGeom prst="rect">
            <a:avLst/>
          </a:prstGeom>
          <a:noFill/>
          <a:ln w="9525">
            <a:noFill/>
            <a:miter lim="800000"/>
            <a:headEnd/>
            <a:tailEnd/>
          </a:ln>
        </p:spPr>
        <p:txBody>
          <a:bodyPr>
            <a:prstTxWarp prst="textNoShape">
              <a:avLst/>
            </a:prstTxWarp>
            <a:spAutoFit/>
          </a:bodyPr>
          <a:lstStyle/>
          <a:p>
            <a:pPr algn="ctr"/>
            <a:r>
              <a:rPr lang="en-US" sz="1600"/>
              <a:t>Tasks complete</a:t>
            </a:r>
          </a:p>
        </p:txBody>
      </p:sp>
      <p:sp>
        <p:nvSpPr>
          <p:cNvPr id="93194" name="TextBox 10"/>
          <p:cNvSpPr txBox="1">
            <a:spLocks noChangeArrowheads="1"/>
          </p:cNvSpPr>
          <p:nvPr/>
        </p:nvSpPr>
        <p:spPr bwMode="auto">
          <a:xfrm>
            <a:off x="6781800" y="3276600"/>
            <a:ext cx="1752600" cy="584200"/>
          </a:xfrm>
          <a:prstGeom prst="rect">
            <a:avLst/>
          </a:prstGeom>
          <a:noFill/>
          <a:ln w="9525">
            <a:noFill/>
            <a:miter lim="800000"/>
            <a:headEnd/>
            <a:tailEnd/>
          </a:ln>
        </p:spPr>
        <p:txBody>
          <a:bodyPr>
            <a:prstTxWarp prst="textNoShape">
              <a:avLst/>
            </a:prstTxWarp>
            <a:spAutoFit/>
          </a:bodyPr>
          <a:lstStyle/>
          <a:p>
            <a:pPr algn="ctr"/>
            <a:r>
              <a:rPr lang="en-US" sz="1600"/>
              <a:t>Feature complete</a:t>
            </a:r>
          </a:p>
        </p:txBody>
      </p:sp>
      <p:pic>
        <p:nvPicPr>
          <p:cNvPr id="12" name="Picture 3"/>
          <p:cNvPicPr>
            <a:picLocks noChangeAspect="1" noChangeArrowheads="1"/>
          </p:cNvPicPr>
          <p:nvPr/>
        </p:nvPicPr>
        <p:blipFill>
          <a:blip r:embed="rId3"/>
          <a:srcRect/>
          <a:stretch>
            <a:fillRect/>
          </a:stretch>
        </p:blipFill>
        <p:spPr bwMode="auto">
          <a:xfrm>
            <a:off x="2590800" y="4876800"/>
            <a:ext cx="1028700" cy="685800"/>
          </a:xfrm>
          <a:prstGeom prst="rect">
            <a:avLst/>
          </a:prstGeom>
          <a:noFill/>
          <a:ln w="9525">
            <a:noFill/>
            <a:miter lim="800000"/>
            <a:headEnd/>
            <a:tailEnd/>
          </a:ln>
        </p:spPr>
      </p:pic>
      <p:pic>
        <p:nvPicPr>
          <p:cNvPr id="13" name="Picture 3"/>
          <p:cNvPicPr>
            <a:picLocks noChangeAspect="1" noChangeArrowheads="1"/>
          </p:cNvPicPr>
          <p:nvPr/>
        </p:nvPicPr>
        <p:blipFill>
          <a:blip r:embed="rId3"/>
          <a:srcRect/>
          <a:stretch>
            <a:fillRect/>
          </a:stretch>
        </p:blipFill>
        <p:spPr bwMode="auto">
          <a:xfrm>
            <a:off x="2590800" y="5638800"/>
            <a:ext cx="1028700" cy="685800"/>
          </a:xfrm>
          <a:prstGeom prst="rect">
            <a:avLst/>
          </a:prstGeom>
          <a:noFill/>
          <a:ln w="9525">
            <a:noFill/>
            <a:miter lim="800000"/>
            <a:headEnd/>
            <a:tailEnd/>
          </a:ln>
        </p:spPr>
      </p:pic>
      <p:cxnSp>
        <p:nvCxnSpPr>
          <p:cNvPr id="93197" name="Straight Connector 15"/>
          <p:cNvCxnSpPr>
            <a:cxnSpLocks noChangeShapeType="1"/>
          </p:cNvCxnSpPr>
          <p:nvPr/>
        </p:nvCxnSpPr>
        <p:spPr bwMode="auto">
          <a:xfrm>
            <a:off x="533400" y="3984625"/>
            <a:ext cx="7848600" cy="1588"/>
          </a:xfrm>
          <a:prstGeom prst="line">
            <a:avLst/>
          </a:prstGeom>
          <a:noFill/>
          <a:ln w="50800">
            <a:solidFill>
              <a:srgbClr val="8C86FA"/>
            </a:solidFill>
            <a:round/>
            <a:headEnd/>
            <a:tailEnd/>
          </a:ln>
        </p:spPr>
      </p:cxnSp>
      <p:cxnSp>
        <p:nvCxnSpPr>
          <p:cNvPr id="93198" name="Straight Connector 16"/>
          <p:cNvCxnSpPr>
            <a:cxnSpLocks noChangeShapeType="1"/>
          </p:cNvCxnSpPr>
          <p:nvPr/>
        </p:nvCxnSpPr>
        <p:spPr bwMode="auto">
          <a:xfrm rot="5400000">
            <a:off x="913607" y="4876006"/>
            <a:ext cx="2743200" cy="1587"/>
          </a:xfrm>
          <a:prstGeom prst="line">
            <a:avLst/>
          </a:prstGeom>
          <a:noFill/>
          <a:ln w="50800">
            <a:solidFill>
              <a:srgbClr val="8C86FA"/>
            </a:solidFill>
            <a:round/>
            <a:headEnd/>
            <a:tailEnd/>
          </a:ln>
        </p:spPr>
      </p:cxnSp>
      <p:cxnSp>
        <p:nvCxnSpPr>
          <p:cNvPr id="93199" name="Straight Connector 18"/>
          <p:cNvCxnSpPr>
            <a:cxnSpLocks noChangeShapeType="1"/>
          </p:cNvCxnSpPr>
          <p:nvPr/>
        </p:nvCxnSpPr>
        <p:spPr bwMode="auto">
          <a:xfrm rot="5400000">
            <a:off x="2513807" y="4876006"/>
            <a:ext cx="2743200" cy="1587"/>
          </a:xfrm>
          <a:prstGeom prst="line">
            <a:avLst/>
          </a:prstGeom>
          <a:noFill/>
          <a:ln w="50800">
            <a:solidFill>
              <a:srgbClr val="8C86FA"/>
            </a:solidFill>
            <a:round/>
            <a:headEnd/>
            <a:tailEnd/>
          </a:ln>
        </p:spPr>
      </p:cxnSp>
      <p:cxnSp>
        <p:nvCxnSpPr>
          <p:cNvPr id="93200" name="Straight Connector 19"/>
          <p:cNvCxnSpPr>
            <a:cxnSpLocks noChangeShapeType="1"/>
          </p:cNvCxnSpPr>
          <p:nvPr/>
        </p:nvCxnSpPr>
        <p:spPr bwMode="auto">
          <a:xfrm rot="5400000">
            <a:off x="3961607" y="4799806"/>
            <a:ext cx="2743200" cy="1587"/>
          </a:xfrm>
          <a:prstGeom prst="line">
            <a:avLst/>
          </a:prstGeom>
          <a:noFill/>
          <a:ln w="50800">
            <a:solidFill>
              <a:srgbClr val="8C86FA"/>
            </a:solidFill>
            <a:round/>
            <a:headEnd/>
            <a:tailEnd/>
          </a:ln>
        </p:spPr>
      </p:cxnSp>
      <p:cxnSp>
        <p:nvCxnSpPr>
          <p:cNvPr id="93201" name="Straight Connector 20"/>
          <p:cNvCxnSpPr>
            <a:cxnSpLocks noChangeShapeType="1"/>
          </p:cNvCxnSpPr>
          <p:nvPr/>
        </p:nvCxnSpPr>
        <p:spPr bwMode="auto">
          <a:xfrm rot="5400000">
            <a:off x="5410994" y="4788694"/>
            <a:ext cx="2743200" cy="1588"/>
          </a:xfrm>
          <a:prstGeom prst="line">
            <a:avLst/>
          </a:prstGeom>
          <a:noFill/>
          <a:ln w="50800">
            <a:solidFill>
              <a:srgbClr val="8C86FA"/>
            </a:solidFill>
            <a:round/>
            <a:headEnd/>
            <a:tailEnd/>
          </a:ln>
        </p:spPr>
      </p:cxnSp>
      <p:pic>
        <p:nvPicPr>
          <p:cNvPr id="22" name="Picture 3"/>
          <p:cNvPicPr>
            <a:picLocks noChangeAspect="1" noChangeArrowheads="1"/>
          </p:cNvPicPr>
          <p:nvPr/>
        </p:nvPicPr>
        <p:blipFill>
          <a:blip r:embed="rId3"/>
          <a:srcRect/>
          <a:stretch>
            <a:fillRect/>
          </a:stretch>
        </p:blipFill>
        <p:spPr bwMode="auto">
          <a:xfrm>
            <a:off x="4038600" y="4191000"/>
            <a:ext cx="1028700" cy="685800"/>
          </a:xfrm>
          <a:prstGeom prst="rect">
            <a:avLst/>
          </a:prstGeom>
          <a:noFill/>
          <a:ln w="9525">
            <a:noFill/>
            <a:miter lim="800000"/>
            <a:headEnd/>
            <a:tailEnd/>
          </a:ln>
        </p:spPr>
      </p:pic>
      <p:pic>
        <p:nvPicPr>
          <p:cNvPr id="23" name="Picture 3"/>
          <p:cNvPicPr>
            <a:picLocks noChangeAspect="1" noChangeArrowheads="1"/>
          </p:cNvPicPr>
          <p:nvPr/>
        </p:nvPicPr>
        <p:blipFill>
          <a:blip r:embed="rId3"/>
          <a:srcRect/>
          <a:stretch>
            <a:fillRect/>
          </a:stretch>
        </p:blipFill>
        <p:spPr bwMode="auto">
          <a:xfrm>
            <a:off x="4038600" y="4876800"/>
            <a:ext cx="1028700" cy="685800"/>
          </a:xfrm>
          <a:prstGeom prst="rect">
            <a:avLst/>
          </a:prstGeom>
          <a:noFill/>
          <a:ln w="9525">
            <a:noFill/>
            <a:miter lim="800000"/>
            <a:headEnd/>
            <a:tailEnd/>
          </a:ln>
        </p:spPr>
      </p:pic>
      <p:pic>
        <p:nvPicPr>
          <p:cNvPr id="24" name="Picture 3"/>
          <p:cNvPicPr>
            <a:picLocks noChangeAspect="1" noChangeArrowheads="1"/>
          </p:cNvPicPr>
          <p:nvPr/>
        </p:nvPicPr>
        <p:blipFill>
          <a:blip r:embed="rId3"/>
          <a:srcRect/>
          <a:stretch>
            <a:fillRect/>
          </a:stretch>
        </p:blipFill>
        <p:spPr bwMode="auto">
          <a:xfrm>
            <a:off x="5562600" y="4114800"/>
            <a:ext cx="1028700" cy="685800"/>
          </a:xfrm>
          <a:prstGeom prst="rect">
            <a:avLst/>
          </a:prstGeom>
          <a:noFill/>
          <a:ln w="9525">
            <a:noFill/>
            <a:miter lim="800000"/>
            <a:headEnd/>
            <a:tailEnd/>
          </a:ln>
        </p:spPr>
      </p:pic>
      <p:pic>
        <p:nvPicPr>
          <p:cNvPr id="25" name="Picture 3"/>
          <p:cNvPicPr>
            <a:picLocks noChangeAspect="1" noChangeArrowheads="1"/>
          </p:cNvPicPr>
          <p:nvPr/>
        </p:nvPicPr>
        <p:blipFill>
          <a:blip r:embed="rId3"/>
          <a:srcRect/>
          <a:stretch>
            <a:fillRect/>
          </a:stretch>
        </p:blipFill>
        <p:spPr bwMode="auto">
          <a:xfrm>
            <a:off x="4038600" y="4114800"/>
            <a:ext cx="1028700" cy="685800"/>
          </a:xfrm>
          <a:prstGeom prst="rect">
            <a:avLst/>
          </a:prstGeom>
          <a:noFill/>
          <a:ln w="9525">
            <a:noFill/>
            <a:miter lim="800000"/>
            <a:headEnd/>
            <a:tailEnd/>
          </a:ln>
        </p:spPr>
      </p:pic>
      <p:pic>
        <p:nvPicPr>
          <p:cNvPr id="26" name="Picture 3"/>
          <p:cNvPicPr>
            <a:picLocks noChangeAspect="1" noChangeArrowheads="1"/>
          </p:cNvPicPr>
          <p:nvPr/>
        </p:nvPicPr>
        <p:blipFill>
          <a:blip r:embed="rId3"/>
          <a:srcRect/>
          <a:stretch>
            <a:fillRect/>
          </a:stretch>
        </p:blipFill>
        <p:spPr bwMode="auto">
          <a:xfrm>
            <a:off x="5562600" y="4876800"/>
            <a:ext cx="1028700" cy="685800"/>
          </a:xfrm>
          <a:prstGeom prst="rect">
            <a:avLst/>
          </a:prstGeom>
          <a:noFill/>
          <a:ln w="9525">
            <a:noFill/>
            <a:miter lim="800000"/>
            <a:headEnd/>
            <a:tailEnd/>
          </a:ln>
        </p:spPr>
      </p:pic>
      <p:pic>
        <p:nvPicPr>
          <p:cNvPr id="27" name="Picture 3"/>
          <p:cNvPicPr>
            <a:picLocks noChangeAspect="1" noChangeArrowheads="1"/>
          </p:cNvPicPr>
          <p:nvPr/>
        </p:nvPicPr>
        <p:blipFill>
          <a:blip r:embed="rId3"/>
          <a:srcRect/>
          <a:stretch>
            <a:fillRect/>
          </a:stretch>
        </p:blipFill>
        <p:spPr bwMode="auto">
          <a:xfrm>
            <a:off x="5562600" y="5638800"/>
            <a:ext cx="1028700" cy="685800"/>
          </a:xfrm>
          <a:prstGeom prst="rect">
            <a:avLst/>
          </a:prstGeom>
          <a:noFill/>
          <a:ln w="9525">
            <a:noFill/>
            <a:miter lim="800000"/>
            <a:headEnd/>
            <a:tailEnd/>
          </a:ln>
        </p:spPr>
      </p:pic>
      <p:pic>
        <p:nvPicPr>
          <p:cNvPr id="201730" name="Picture 2"/>
          <p:cNvPicPr>
            <a:picLocks noChangeAspect="1" noChangeArrowheads="1"/>
          </p:cNvPicPr>
          <p:nvPr/>
        </p:nvPicPr>
        <p:blipFill>
          <a:blip r:embed="rId4"/>
          <a:srcRect/>
          <a:stretch>
            <a:fillRect/>
          </a:stretch>
        </p:blipFill>
        <p:spPr bwMode="auto">
          <a:xfrm>
            <a:off x="838200" y="4114800"/>
            <a:ext cx="1095375" cy="704850"/>
          </a:xfrm>
          <a:prstGeom prst="rect">
            <a:avLst/>
          </a:prstGeom>
          <a:noFill/>
          <a:ln w="9525">
            <a:noFill/>
            <a:miter lim="800000"/>
            <a:headEnd/>
            <a:tailEnd/>
          </a:ln>
        </p:spPr>
      </p:pic>
      <p:sp>
        <p:nvSpPr>
          <p:cNvPr id="29" name="TextBox 28"/>
          <p:cNvSpPr txBox="1"/>
          <p:nvPr/>
        </p:nvSpPr>
        <p:spPr>
          <a:xfrm>
            <a:off x="447386" y="6305926"/>
            <a:ext cx="2957836" cy="523220"/>
          </a:xfrm>
          <a:prstGeom prst="rect">
            <a:avLst/>
          </a:prstGeom>
          <a:noFill/>
        </p:spPr>
        <p:txBody>
          <a:bodyPr wrap="none" rtlCol="0">
            <a:spAutoFit/>
          </a:bodyPr>
          <a:lstStyle/>
          <a:p>
            <a:r>
              <a:rPr lang="en-US" sz="2800" dirty="0" smtClean="0">
                <a:solidFill>
                  <a:schemeClr val="tx1">
                    <a:lumMod val="50000"/>
                    <a:lumOff val="50000"/>
                  </a:schemeClr>
                </a:solidFill>
                <a:ea typeface="Verdana" charset="0"/>
                <a:cs typeface="Verdana" charset="0"/>
              </a:rPr>
              <a:t>High visual impact!</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6559828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5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731"/>
                                        </p:tgtEl>
                                        <p:attrNameLst>
                                          <p:attrName>style.visibility</p:attrName>
                                        </p:attrNameLst>
                                      </p:cBhvr>
                                      <p:to>
                                        <p:strVal val="visible"/>
                                      </p:to>
                                    </p:set>
                                    <p:animEffect transition="in" filter="fade">
                                      <p:cBhvr>
                                        <p:cTn id="12" dur="500"/>
                                        <p:tgtEl>
                                          <p:spTgt spid="20173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01731"/>
                                        </p:tgtEl>
                                      </p:cBhvr>
                                    </p:animEffect>
                                    <p:set>
                                      <p:cBhvr>
                                        <p:cTn id="25" dur="1" fill="hold">
                                          <p:stCondLst>
                                            <p:cond delay="499"/>
                                          </p:stCondLst>
                                        </p:cTn>
                                        <p:tgtEl>
                                          <p:spTgt spid="20173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nodeType="clickEffect">
                                  <p:stCondLst>
                                    <p:cond delay="0"/>
                                  </p:stCondLst>
                                  <p:childTnLst>
                                    <p:animMotion origin="layout" path="M 8.33333E-7 -2.22222E-6 L 0.68177 -0.00694 " pathEditMode="relative" rAng="0" ptsTypes="AA">
                                      <p:cBhvr>
                                        <p:cTn id="78" dur="2000" fill="hold"/>
                                        <p:tgtEl>
                                          <p:spTgt spid="201730"/>
                                        </p:tgtEl>
                                        <p:attrNameLst>
                                          <p:attrName>ppt_x</p:attrName>
                                          <p:attrName>ppt_y</p:attrName>
                                        </p:attrNameLst>
                                      </p:cBhvr>
                                      <p:rCtr x="341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Engineering (SE) </a:t>
            </a:r>
            <a:br>
              <a:rPr lang="en-US" dirty="0" smtClean="0"/>
            </a:br>
            <a:r>
              <a:rPr lang="en-US" dirty="0" smtClean="0"/>
              <a:t>summer course</a:t>
            </a:r>
            <a:endParaRPr lang="en-US" dirty="0"/>
          </a:p>
        </p:txBody>
      </p:sp>
      <p:sp>
        <p:nvSpPr>
          <p:cNvPr id="3" name="Content Placeholder 2"/>
          <p:cNvSpPr>
            <a:spLocks noGrp="1"/>
          </p:cNvSpPr>
          <p:nvPr>
            <p:ph idx="1"/>
          </p:nvPr>
        </p:nvSpPr>
        <p:spPr>
          <a:xfrm>
            <a:off x="457200" y="1600200"/>
            <a:ext cx="8229600" cy="4849537"/>
          </a:xfrm>
        </p:spPr>
        <p:txBody>
          <a:bodyPr>
            <a:noAutofit/>
          </a:bodyPr>
          <a:lstStyle/>
          <a:p>
            <a:r>
              <a:rPr lang="en-US" sz="2400" dirty="0"/>
              <a:t>This summer I will be teaching a </a:t>
            </a:r>
            <a:r>
              <a:rPr lang="en-US" sz="2400" b="1" dirty="0"/>
              <a:t>software-flavored version</a:t>
            </a:r>
            <a:r>
              <a:rPr lang="en-US" sz="2400" dirty="0"/>
              <a:t> of </a:t>
            </a:r>
            <a:r>
              <a:rPr lang="en-US" sz="2400" dirty="0" smtClean="0"/>
              <a:t>Rose-</a:t>
            </a:r>
            <a:r>
              <a:rPr lang="en-US" sz="2400" dirty="0" err="1" smtClean="0"/>
              <a:t>Hulman’s</a:t>
            </a:r>
            <a:r>
              <a:rPr lang="en-US" sz="2400" dirty="0" smtClean="0"/>
              <a:t> master’s level </a:t>
            </a:r>
            <a:r>
              <a:rPr lang="en-US" sz="2400" b="1" dirty="0"/>
              <a:t>systems engineering </a:t>
            </a:r>
            <a:r>
              <a:rPr lang="en-US" sz="2400" b="1" dirty="0" smtClean="0"/>
              <a:t>course</a:t>
            </a:r>
            <a:r>
              <a:rPr lang="en-US" sz="2400" dirty="0" smtClean="0"/>
              <a:t>. </a:t>
            </a:r>
            <a:r>
              <a:rPr lang="en-US" sz="2400" dirty="0"/>
              <a:t> </a:t>
            </a:r>
            <a:endParaRPr lang="en-US" sz="2400" dirty="0" smtClean="0"/>
          </a:p>
          <a:p>
            <a:r>
              <a:rPr lang="en-US" sz="2400" dirty="0" smtClean="0"/>
              <a:t>I </a:t>
            </a:r>
            <a:r>
              <a:rPr lang="en-US" sz="2400" dirty="0"/>
              <a:t>used to be a systems engineer at Bell Labs</a:t>
            </a:r>
            <a:r>
              <a:rPr lang="en-US" sz="2400" dirty="0" smtClean="0"/>
              <a:t>.</a:t>
            </a:r>
            <a:endParaRPr lang="en-US" sz="2400" dirty="0"/>
          </a:p>
          <a:p>
            <a:r>
              <a:rPr lang="en-US" sz="2400" dirty="0" smtClean="0"/>
              <a:t>Features will include:</a:t>
            </a:r>
            <a:endParaRPr lang="en-US" sz="2400" dirty="0"/>
          </a:p>
          <a:p>
            <a:pPr marL="457200" indent="-457200">
              <a:buFont typeface="+mj-lt"/>
              <a:buAutoNum type="arabicPeriod"/>
            </a:pPr>
            <a:r>
              <a:rPr lang="en-US" sz="2400" dirty="0" smtClean="0"/>
              <a:t>How </a:t>
            </a:r>
            <a:r>
              <a:rPr lang="en-US" sz="2400" dirty="0"/>
              <a:t>to make systems engineering work with </a:t>
            </a:r>
            <a:r>
              <a:rPr lang="en-US" sz="2400" b="1" dirty="0"/>
              <a:t>Agile software development</a:t>
            </a:r>
            <a:r>
              <a:rPr lang="en-US" sz="2400" dirty="0"/>
              <a:t>.  This is a big deal </a:t>
            </a:r>
            <a:r>
              <a:rPr lang="en-US" sz="2400" dirty="0" smtClean="0"/>
              <a:t>with </a:t>
            </a:r>
            <a:r>
              <a:rPr lang="en-US" sz="2400" dirty="0"/>
              <a:t>combined projects involving software and other kinds of </a:t>
            </a:r>
            <a:r>
              <a:rPr lang="en-US" sz="2400" dirty="0" smtClean="0"/>
              <a:t>engineering.</a:t>
            </a:r>
          </a:p>
          <a:p>
            <a:pPr marL="457200" indent="-457200">
              <a:buFont typeface="+mj-lt"/>
              <a:buAutoNum type="arabicPeriod"/>
            </a:pPr>
            <a:r>
              <a:rPr lang="en-US" sz="2400" dirty="0" smtClean="0"/>
              <a:t>How </a:t>
            </a:r>
            <a:r>
              <a:rPr lang="en-US" sz="2400" dirty="0"/>
              <a:t>to use </a:t>
            </a:r>
            <a:r>
              <a:rPr lang="en-US" sz="2400" b="1" dirty="0"/>
              <a:t>tools other than the traditional</a:t>
            </a:r>
            <a:r>
              <a:rPr lang="en-US" sz="2400" dirty="0"/>
              <a:t> </a:t>
            </a:r>
            <a:r>
              <a:rPr lang="en-US" sz="2400" dirty="0" smtClean="0"/>
              <a:t>IDEF </a:t>
            </a:r>
            <a:r>
              <a:rPr lang="en-US" sz="2400" dirty="0"/>
              <a:t>style, for doing systems engineering documentation.  Systems engineers also are trending toward lighter, software-originated methods</a:t>
            </a:r>
            <a:r>
              <a:rPr lang="en-US" sz="2400" dirty="0" smtClean="0"/>
              <a:t>.</a:t>
            </a:r>
          </a:p>
          <a:p>
            <a:endParaRPr lang="en-US" sz="2400" dirty="0"/>
          </a:p>
        </p:txBody>
      </p:sp>
    </p:spTree>
    <p:extLst>
      <p:ext uri="{BB962C8B-B14F-4D97-AF65-F5344CB8AC3E}">
        <p14:creationId xmlns:p14="http://schemas.microsoft.com/office/powerpoint/2010/main" val="1349540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0" y="382504"/>
            <a:ext cx="9144000" cy="609600"/>
          </a:xfrm>
        </p:spPr>
        <p:txBody>
          <a:bodyPr>
            <a:normAutofit fontScale="90000"/>
          </a:bodyPr>
          <a:lstStyle/>
          <a:p>
            <a:r>
              <a:rPr lang="en-US" dirty="0" err="1">
                <a:ea typeface="ＭＳ Ｐゴシック" charset="-128"/>
              </a:rPr>
              <a:t>Kanban</a:t>
            </a:r>
            <a:r>
              <a:rPr lang="en-US" dirty="0">
                <a:ea typeface="ＭＳ Ｐゴシック" charset="-128"/>
              </a:rPr>
              <a:t> Board with Task Decomposition</a:t>
            </a:r>
          </a:p>
        </p:txBody>
      </p:sp>
      <p:sp>
        <p:nvSpPr>
          <p:cNvPr id="77827" name="Content Placeholder 2"/>
          <p:cNvSpPr>
            <a:spLocks noGrp="1"/>
          </p:cNvSpPr>
          <p:nvPr>
            <p:ph idx="1"/>
          </p:nvPr>
        </p:nvSpPr>
        <p:spPr>
          <a:xfrm>
            <a:off x="228600" y="5638800"/>
            <a:ext cx="8458200" cy="609600"/>
          </a:xfrm>
        </p:spPr>
        <p:txBody>
          <a:bodyPr/>
          <a:lstStyle/>
          <a:p>
            <a:pPr>
              <a:defRPr/>
            </a:pPr>
            <a:endParaRPr lang="en-US"/>
          </a:p>
        </p:txBody>
      </p:sp>
      <p:pic>
        <p:nvPicPr>
          <p:cNvPr id="95236" name="Picture 2" descr="C:\client\liquidnet\titan\pictures\task_wall.jpg"/>
          <p:cNvPicPr>
            <a:picLocks noChangeAspect="1" noChangeArrowheads="1"/>
          </p:cNvPicPr>
          <p:nvPr/>
        </p:nvPicPr>
        <p:blipFill>
          <a:blip r:embed="rId3"/>
          <a:srcRect/>
          <a:stretch>
            <a:fillRect/>
          </a:stretch>
        </p:blipFill>
        <p:spPr bwMode="auto">
          <a:xfrm>
            <a:off x="304800" y="1182770"/>
            <a:ext cx="8458200" cy="4989430"/>
          </a:xfrm>
          <a:prstGeom prst="rect">
            <a:avLst/>
          </a:prstGeom>
          <a:noFill/>
          <a:ln w="9525">
            <a:noFill/>
            <a:miter lim="800000"/>
            <a:headEnd/>
            <a:tailEnd/>
          </a:ln>
          <a:scene3d>
            <a:camera prst="orthographicFront"/>
            <a:lightRig rig="threePt" dir="t"/>
          </a:scene3d>
          <a:sp3d>
            <a:bevelT/>
          </a:sp3d>
        </p:spPr>
      </p:pic>
      <p:sp>
        <p:nvSpPr>
          <p:cNvPr id="6" name="TextBox 5"/>
          <p:cNvSpPr txBox="1"/>
          <p:nvPr/>
        </p:nvSpPr>
        <p:spPr>
          <a:xfrm>
            <a:off x="1500112" y="6324600"/>
            <a:ext cx="6448701" cy="461665"/>
          </a:xfrm>
          <a:prstGeom prst="rect">
            <a:avLst/>
          </a:prstGeom>
          <a:noFill/>
        </p:spPr>
        <p:txBody>
          <a:bodyPr wrap="none" rtlCol="0">
            <a:spAutoFit/>
          </a:bodyPr>
          <a:lstStyle/>
          <a:p>
            <a:r>
              <a:rPr lang="en-US" sz="2400" dirty="0" smtClean="0">
                <a:solidFill>
                  <a:schemeClr val="tx1">
                    <a:lumMod val="50000"/>
                    <a:lumOff val="50000"/>
                  </a:schemeClr>
                </a:solidFill>
                <a:ea typeface="Verdana" charset="0"/>
                <a:cs typeface="Verdana" charset="0"/>
              </a:rPr>
              <a:t>You need the space to put these up, somewhere…</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4149576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Autofit/>
          </a:bodyPr>
          <a:lstStyle/>
          <a:p>
            <a:r>
              <a:rPr lang="en-US" sz="3200" dirty="0" smtClean="0"/>
              <a:t>And of course there are mixes… but that overflows to our CSSE 572 – process improvement course </a:t>
            </a:r>
            <a:r>
              <a:rPr lang="en-US" sz="3200" dirty="0" smtClean="0">
                <a:sym typeface="Wingdings"/>
              </a:rPr>
              <a:t></a:t>
            </a:r>
            <a:endParaRPr lang="en-US" sz="3200" dirty="0"/>
          </a:p>
        </p:txBody>
      </p:sp>
      <p:pic>
        <p:nvPicPr>
          <p:cNvPr id="6" name="Picture 5"/>
          <p:cNvPicPr>
            <a:picLocks noChangeAspect="1"/>
          </p:cNvPicPr>
          <p:nvPr/>
        </p:nvPicPr>
        <p:blipFill>
          <a:blip r:embed="rId3"/>
          <a:stretch>
            <a:fillRect/>
          </a:stretch>
        </p:blipFill>
        <p:spPr>
          <a:xfrm>
            <a:off x="1905000" y="1745078"/>
            <a:ext cx="5334000" cy="4926202"/>
          </a:xfrm>
          <a:prstGeom prst="rect">
            <a:avLst/>
          </a:prstGeom>
        </p:spPr>
      </p:pic>
      <p:pic>
        <p:nvPicPr>
          <p:cNvPr id="7" name="Picture 6"/>
          <p:cNvPicPr>
            <a:picLocks noChangeAspect="1"/>
          </p:cNvPicPr>
          <p:nvPr/>
        </p:nvPicPr>
        <p:blipFill>
          <a:blip r:embed="rId4"/>
          <a:stretch>
            <a:fillRect/>
          </a:stretch>
        </p:blipFill>
        <p:spPr>
          <a:xfrm>
            <a:off x="3809999" y="3886200"/>
            <a:ext cx="1552755" cy="1524000"/>
          </a:xfrm>
          <a:prstGeom prst="rect">
            <a:avLst/>
          </a:prstGeom>
        </p:spPr>
      </p:pic>
      <p:sp>
        <p:nvSpPr>
          <p:cNvPr id="8" name="Rectangle 7"/>
          <p:cNvSpPr/>
          <p:nvPr/>
        </p:nvSpPr>
        <p:spPr>
          <a:xfrm>
            <a:off x="3806275" y="2971800"/>
            <a:ext cx="153145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TPS</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171831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did we single-out “progress” as a dimension of program management?</a:t>
            </a:r>
            <a:endParaRPr lang="en-US" dirty="0"/>
          </a:p>
        </p:txBody>
      </p:sp>
      <p:sp>
        <p:nvSpPr>
          <p:cNvPr id="4" name="Content Placeholder 3"/>
          <p:cNvSpPr>
            <a:spLocks noGrp="1"/>
          </p:cNvSpPr>
          <p:nvPr>
            <p:ph idx="1"/>
          </p:nvPr>
        </p:nvSpPr>
        <p:spPr/>
        <p:txBody>
          <a:bodyPr/>
          <a:lstStyle/>
          <a:p>
            <a:r>
              <a:rPr lang="en-US" dirty="0" smtClean="0"/>
              <a:t>In software, more often than not, “who releases first” is the most important thing!</a:t>
            </a:r>
          </a:p>
          <a:p>
            <a:pPr lvl="1"/>
            <a:r>
              <a:rPr lang="en-US" dirty="0" smtClean="0"/>
              <a:t>In custom work, it’s a big source of repeat business.</a:t>
            </a:r>
          </a:p>
          <a:p>
            <a:pPr lvl="1"/>
            <a:r>
              <a:rPr lang="en-US" dirty="0" smtClean="0"/>
              <a:t>In general product work, it’s “Who’s first to market?”</a:t>
            </a:r>
          </a:p>
          <a:p>
            <a:r>
              <a:rPr lang="en-US" dirty="0" smtClean="0"/>
              <a:t>So, are we back in the land of Microsoft’s “quality triangle”?</a:t>
            </a:r>
            <a:endParaRPr lang="en-US" dirty="0"/>
          </a:p>
        </p:txBody>
      </p:sp>
    </p:spTree>
    <p:extLst>
      <p:ext uri="{BB962C8B-B14F-4D97-AF65-F5344CB8AC3E}">
        <p14:creationId xmlns:p14="http://schemas.microsoft.com/office/powerpoint/2010/main" val="317036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Agile has this ironic* schedule thing, too…</a:t>
            </a:r>
            <a:endParaRPr lang="en-US" dirty="0"/>
          </a:p>
        </p:txBody>
      </p:sp>
      <p:sp>
        <p:nvSpPr>
          <p:cNvPr id="3" name="Content Placeholder 2"/>
          <p:cNvSpPr>
            <a:spLocks noGrp="1"/>
          </p:cNvSpPr>
          <p:nvPr>
            <p:ph idx="1"/>
          </p:nvPr>
        </p:nvSpPr>
        <p:spPr/>
        <p:txBody>
          <a:bodyPr/>
          <a:lstStyle/>
          <a:p>
            <a:r>
              <a:rPr lang="en-US" dirty="0" smtClean="0"/>
              <a:t>The most important advantage of agile is its speed of delivery.</a:t>
            </a:r>
          </a:p>
          <a:p>
            <a:pPr lvl="1"/>
            <a:r>
              <a:rPr lang="en-US" dirty="0" smtClean="0"/>
              <a:t>(We do also care about quality.)</a:t>
            </a:r>
          </a:p>
          <a:p>
            <a:r>
              <a:rPr lang="en-US" dirty="0" smtClean="0"/>
              <a:t>We are willing to take more risks for that.</a:t>
            </a:r>
          </a:p>
          <a:p>
            <a:pPr lvl="1"/>
            <a:r>
              <a:rPr lang="en-US" dirty="0" smtClean="0"/>
              <a:t>Like starting before we get all the requirements.</a:t>
            </a:r>
          </a:p>
          <a:p>
            <a:r>
              <a:rPr lang="en-US" dirty="0" smtClean="0"/>
              <a:t>Yet, if we don’t make it,</a:t>
            </a:r>
          </a:p>
          <a:p>
            <a:pPr lvl="1"/>
            <a:r>
              <a:rPr lang="en-US" dirty="0" smtClean="0"/>
              <a:t>It was the schedule’s fault, not ours!</a:t>
            </a:r>
            <a:endParaRPr lang="en-US" dirty="0"/>
          </a:p>
        </p:txBody>
      </p:sp>
      <p:sp>
        <p:nvSpPr>
          <p:cNvPr id="4" name="TextBox 3"/>
          <p:cNvSpPr txBox="1"/>
          <p:nvPr/>
        </p:nvSpPr>
        <p:spPr>
          <a:xfrm>
            <a:off x="835539" y="5749355"/>
            <a:ext cx="8051799" cy="646331"/>
          </a:xfrm>
          <a:prstGeom prst="rect">
            <a:avLst/>
          </a:prstGeom>
          <a:noFill/>
        </p:spPr>
        <p:txBody>
          <a:bodyPr wrap="square" rtlCol="0">
            <a:spAutoFit/>
          </a:bodyPr>
          <a:lstStyle/>
          <a:p>
            <a:r>
              <a:rPr lang="en-US" dirty="0" smtClean="0"/>
              <a:t>*Irony - </a:t>
            </a:r>
            <a:r>
              <a:rPr lang="en-US" dirty="0"/>
              <a:t>a state of affairs or an event that seems deliberately contrary to what one expects and is often amusing as a result.</a:t>
            </a:r>
          </a:p>
        </p:txBody>
      </p:sp>
    </p:spTree>
    <p:extLst>
      <p:ext uri="{BB962C8B-B14F-4D97-AF65-F5344CB8AC3E}">
        <p14:creationId xmlns:p14="http://schemas.microsoft.com/office/powerpoint/2010/main" val="2929913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68"/>
            <a:ext cx="8229600" cy="1143000"/>
          </a:xfrm>
        </p:spPr>
        <p:txBody>
          <a:bodyPr/>
          <a:lstStyle/>
          <a:p>
            <a:r>
              <a:rPr lang="en-US" dirty="0" smtClean="0"/>
              <a:t>We do this!</a:t>
            </a:r>
            <a:endParaRPr lang="en-US" dirty="0"/>
          </a:p>
        </p:txBody>
      </p:sp>
      <p:pic>
        <p:nvPicPr>
          <p:cNvPr id="4" name="Picture 3"/>
          <p:cNvPicPr>
            <a:picLocks noChangeAspect="1"/>
          </p:cNvPicPr>
          <p:nvPr/>
        </p:nvPicPr>
        <p:blipFill>
          <a:blip r:embed="rId3"/>
          <a:stretch>
            <a:fillRect/>
          </a:stretch>
        </p:blipFill>
        <p:spPr>
          <a:xfrm>
            <a:off x="0" y="1130306"/>
            <a:ext cx="9144000" cy="5354852"/>
          </a:xfrm>
          <a:prstGeom prst="rect">
            <a:avLst/>
          </a:prstGeom>
        </p:spPr>
      </p:pic>
    </p:spTree>
    <p:extLst>
      <p:ext uri="{BB962C8B-B14F-4D97-AF65-F5344CB8AC3E}">
        <p14:creationId xmlns:p14="http://schemas.microsoft.com/office/powerpoint/2010/main" val="22971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course – main features</a:t>
            </a:r>
            <a:endParaRPr lang="en-US" dirty="0"/>
          </a:p>
        </p:txBody>
      </p:sp>
      <p:sp>
        <p:nvSpPr>
          <p:cNvPr id="3" name="Content Placeholder 2"/>
          <p:cNvSpPr>
            <a:spLocks noGrp="1"/>
          </p:cNvSpPr>
          <p:nvPr>
            <p:ph idx="1"/>
          </p:nvPr>
        </p:nvSpPr>
        <p:spPr/>
        <p:txBody>
          <a:bodyPr>
            <a:normAutofit/>
          </a:bodyPr>
          <a:lstStyle/>
          <a:p>
            <a:r>
              <a:rPr lang="en-US" sz="2400" dirty="0"/>
              <a:t>We use two books – an intro and a reference with lots of “how </a:t>
            </a:r>
            <a:r>
              <a:rPr lang="en-US" sz="2400" dirty="0" err="1"/>
              <a:t>to’s</a:t>
            </a:r>
            <a:r>
              <a:rPr lang="en-US" sz="2400" dirty="0"/>
              <a:t>”.</a:t>
            </a:r>
          </a:p>
          <a:p>
            <a:r>
              <a:rPr lang="en-US" sz="2400" dirty="0"/>
              <a:t>We focus on the tasks that systems engineers typically do, like:</a:t>
            </a:r>
          </a:p>
          <a:p>
            <a:pPr lvl="1"/>
            <a:r>
              <a:rPr lang="en-US" sz="1800" dirty="0"/>
              <a:t>Studying the operating environment.</a:t>
            </a:r>
          </a:p>
          <a:p>
            <a:pPr lvl="1"/>
            <a:r>
              <a:rPr lang="en-US" sz="1800" dirty="0"/>
              <a:t>Defining complex systems.</a:t>
            </a:r>
          </a:p>
          <a:p>
            <a:pPr lvl="1"/>
            <a:r>
              <a:rPr lang="en-US" sz="1800" dirty="0"/>
              <a:t>Integrating and testing the many components.</a:t>
            </a:r>
          </a:p>
          <a:p>
            <a:pPr lvl="1"/>
            <a:r>
              <a:rPr lang="en-US" sz="1800" dirty="0"/>
              <a:t>Managing system-wide qualities.</a:t>
            </a:r>
          </a:p>
          <a:p>
            <a:r>
              <a:rPr lang="en-US" sz="2400" dirty="0" smtClean="0"/>
              <a:t>You’ll be able to discuss topics with other working professionals.</a:t>
            </a:r>
          </a:p>
          <a:p>
            <a:r>
              <a:rPr lang="en-US" sz="2400" dirty="0" smtClean="0"/>
              <a:t>You’ll </a:t>
            </a:r>
            <a:r>
              <a:rPr lang="en-US" sz="2400" dirty="0"/>
              <a:t>have a chance to do a work-related project!</a:t>
            </a:r>
          </a:p>
          <a:p>
            <a:endParaRPr lang="en-US" sz="4000" dirty="0"/>
          </a:p>
        </p:txBody>
      </p:sp>
    </p:spTree>
    <p:extLst>
      <p:ext uri="{BB962C8B-B14F-4D97-AF65-F5344CB8AC3E}">
        <p14:creationId xmlns:p14="http://schemas.microsoft.com/office/powerpoint/2010/main" val="61216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 course – How we’ll do it this summer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We’ll teach it as a combination of </a:t>
            </a:r>
            <a:r>
              <a:rPr lang="en-US" b="1" dirty="0"/>
              <a:t>local / remote</a:t>
            </a:r>
            <a:r>
              <a:rPr lang="en-US" dirty="0"/>
              <a:t>, to suit the most people possible.  I.e., It could be either in Terre Haute or Indianapolis, depending on who shows interest!  Wherever it is, everyone else will connect live, like via Google Hangouts.</a:t>
            </a:r>
          </a:p>
          <a:p>
            <a:r>
              <a:rPr lang="en-US" dirty="0" smtClean="0"/>
              <a:t>There </a:t>
            </a:r>
            <a:r>
              <a:rPr lang="en-US" dirty="0"/>
              <a:t>will be at least 3 other people, </a:t>
            </a:r>
            <a:r>
              <a:rPr lang="en-US" b="1" dirty="0"/>
              <a:t>working software professionals</a:t>
            </a:r>
            <a:r>
              <a:rPr lang="en-US" dirty="0"/>
              <a:t>, from our MSSE program - all in different locations.  You’ll get to share in their stories from the real world.</a:t>
            </a:r>
          </a:p>
          <a:p>
            <a:r>
              <a:rPr lang="en-US" dirty="0"/>
              <a:t>Schedule will likely be </a:t>
            </a:r>
            <a:r>
              <a:rPr lang="en-US" b="1" dirty="0"/>
              <a:t>one night a week for 10 weeks</a:t>
            </a:r>
            <a:r>
              <a:rPr lang="en-US" dirty="0"/>
              <a:t> - but I’m willing to adjust this as needed by the people who sign up.  E.g., for vacations.  I’m </a:t>
            </a:r>
            <a:r>
              <a:rPr lang="en-US" b="1" dirty="0"/>
              <a:t>not </a:t>
            </a:r>
            <a:r>
              <a:rPr lang="en-US" dirty="0"/>
              <a:t>doing it as an online course, but we will try hard to accommodate your varying needs.</a:t>
            </a:r>
          </a:p>
          <a:p>
            <a:r>
              <a:rPr lang="en-US" b="1" dirty="0"/>
              <a:t>Summer tuition is </a:t>
            </a:r>
            <a:r>
              <a:rPr lang="en-US" b="1" dirty="0" smtClean="0"/>
              <a:t>less than our usual (40% discount).</a:t>
            </a:r>
          </a:p>
          <a:p>
            <a:endParaRPr lang="en-US" b="1" dirty="0"/>
          </a:p>
          <a:p>
            <a:r>
              <a:rPr lang="en-US" b="1" dirty="0" smtClean="0"/>
              <a:t>Please ask other people, as well!</a:t>
            </a:r>
            <a:endParaRPr lang="en-US" dirty="0" smtClean="0"/>
          </a:p>
          <a:p>
            <a:pPr lvl="1"/>
            <a:r>
              <a:rPr lang="en-US" dirty="0" smtClean="0"/>
              <a:t>It’s even more fun to take it with your friends.</a:t>
            </a:r>
            <a:endParaRPr lang="en-US" dirty="0"/>
          </a:p>
          <a:p>
            <a:endParaRPr lang="en-US" dirty="0"/>
          </a:p>
          <a:p>
            <a:endParaRPr lang="en-US" dirty="0"/>
          </a:p>
        </p:txBody>
      </p:sp>
    </p:spTree>
    <p:extLst>
      <p:ext uri="{BB962C8B-B14F-4D97-AF65-F5344CB8AC3E}">
        <p14:creationId xmlns:p14="http://schemas.microsoft.com/office/powerpoint/2010/main" val="123944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Ch</a:t>
            </a:r>
            <a:r>
              <a:rPr lang="en-US" dirty="0" smtClean="0"/>
              <a:t> 5 – An agile project management model</a:t>
            </a:r>
            <a:endParaRPr lang="en-US" dirty="0"/>
          </a:p>
        </p:txBody>
      </p:sp>
      <p:sp>
        <p:nvSpPr>
          <p:cNvPr id="3" name="Content Placeholder 2"/>
          <p:cNvSpPr>
            <a:spLocks noGrp="1"/>
          </p:cNvSpPr>
          <p:nvPr>
            <p:ph idx="1"/>
          </p:nvPr>
        </p:nvSpPr>
        <p:spPr/>
        <p:txBody>
          <a:bodyPr/>
          <a:lstStyle/>
          <a:p>
            <a:r>
              <a:rPr lang="en-US" dirty="0" smtClean="0"/>
              <a:t>The model has layers:</a:t>
            </a:r>
          </a:p>
          <a:p>
            <a:pPr lvl="1"/>
            <a:r>
              <a:rPr lang="en-US" dirty="0" smtClean="0"/>
              <a:t>Portfolio governance layer</a:t>
            </a:r>
          </a:p>
          <a:p>
            <a:pPr lvl="1"/>
            <a:r>
              <a:rPr lang="en-US" dirty="0" smtClean="0"/>
              <a:t>Project management layer</a:t>
            </a:r>
          </a:p>
          <a:p>
            <a:pPr lvl="1"/>
            <a:r>
              <a:rPr lang="en-US" dirty="0" smtClean="0"/>
              <a:t>Iteration management layer</a:t>
            </a:r>
          </a:p>
          <a:p>
            <a:pPr lvl="1"/>
            <a:r>
              <a:rPr lang="en-US" dirty="0" smtClean="0"/>
              <a:t>Technical practices layer</a:t>
            </a:r>
          </a:p>
          <a:p>
            <a:r>
              <a:rPr lang="en-US" dirty="0" err="1" smtClean="0"/>
              <a:t>Highsmith</a:t>
            </a:r>
            <a:r>
              <a:rPr lang="en-US" dirty="0" smtClean="0"/>
              <a:t> wants to crank it up </a:t>
            </a:r>
            <a:br>
              <a:rPr lang="en-US" dirty="0" smtClean="0"/>
            </a:br>
            <a:r>
              <a:rPr lang="en-US" dirty="0" smtClean="0"/>
              <a:t>a notch, on what “agile” is – </a:t>
            </a:r>
            <a:br>
              <a:rPr lang="en-US" dirty="0" smtClean="0"/>
            </a:br>
            <a:r>
              <a:rPr lang="en-US" dirty="0" smtClean="0"/>
              <a:t>it’s getting popular elsewhere.</a:t>
            </a:r>
            <a:endParaRPr lang="en-US" dirty="0"/>
          </a:p>
        </p:txBody>
      </p:sp>
      <p:pic>
        <p:nvPicPr>
          <p:cNvPr id="4" name="Picture 3"/>
          <p:cNvPicPr>
            <a:picLocks noChangeAspect="1"/>
          </p:cNvPicPr>
          <p:nvPr/>
        </p:nvPicPr>
        <p:blipFill>
          <a:blip r:embed="rId3"/>
          <a:stretch>
            <a:fillRect/>
          </a:stretch>
        </p:blipFill>
        <p:spPr>
          <a:xfrm>
            <a:off x="6567148" y="2502312"/>
            <a:ext cx="2044948" cy="3118546"/>
          </a:xfrm>
          <a:prstGeom prst="rect">
            <a:avLst/>
          </a:prstGeom>
        </p:spPr>
      </p:pic>
    </p:spTree>
    <p:extLst>
      <p:ext uri="{BB962C8B-B14F-4D97-AF65-F5344CB8AC3E}">
        <p14:creationId xmlns:p14="http://schemas.microsoft.com/office/powerpoint/2010/main" val="19879677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your whole process look like, across organizations?</a:t>
            </a:r>
            <a:endParaRPr lang="en-US" dirty="0"/>
          </a:p>
        </p:txBody>
      </p:sp>
      <p:sp>
        <p:nvSpPr>
          <p:cNvPr id="3" name="Content Placeholder 2"/>
          <p:cNvSpPr>
            <a:spLocks noGrp="1"/>
          </p:cNvSpPr>
          <p:nvPr>
            <p:ph idx="1"/>
          </p:nvPr>
        </p:nvSpPr>
        <p:spPr/>
        <p:txBody>
          <a:bodyPr>
            <a:normAutofit lnSpcReduction="10000"/>
          </a:bodyPr>
          <a:lstStyle/>
          <a:p>
            <a:r>
              <a:rPr lang="en-US" dirty="0" smtClean="0"/>
              <a:t>Probably different in different groups!</a:t>
            </a:r>
          </a:p>
          <a:p>
            <a:pPr lvl="1"/>
            <a:r>
              <a:rPr lang="en-US" dirty="0" smtClean="0"/>
              <a:t>At Lucent, we discovered we were using 100 different development environments (for 10000 software developers).</a:t>
            </a:r>
          </a:p>
          <a:p>
            <a:pPr lvl="1"/>
            <a:r>
              <a:rPr lang="en-US" dirty="0" smtClean="0"/>
              <a:t>Why should use of Scrum </a:t>
            </a:r>
            <a:r>
              <a:rPr lang="en-US" dirty="0" err="1" smtClean="0"/>
              <a:t>vs</a:t>
            </a:r>
            <a:r>
              <a:rPr lang="en-US" dirty="0" smtClean="0"/>
              <a:t> its competitors be different?</a:t>
            </a:r>
          </a:p>
          <a:p>
            <a:pPr lvl="1"/>
            <a:r>
              <a:rPr lang="en-US" dirty="0" smtClean="0"/>
              <a:t>Typically groups adopt practices and tools for reasons that make sense at the time.</a:t>
            </a:r>
          </a:p>
          <a:p>
            <a:pPr lvl="2"/>
            <a:r>
              <a:rPr lang="en-US" dirty="0" smtClean="0"/>
              <a:t>You tend to become stuck in those.</a:t>
            </a:r>
          </a:p>
          <a:p>
            <a:pPr lvl="2"/>
            <a:r>
              <a:rPr lang="en-US" dirty="0" smtClean="0"/>
              <a:t>Consider which DBMS you use, for example.</a:t>
            </a:r>
            <a:endParaRPr lang="en-US" dirty="0"/>
          </a:p>
        </p:txBody>
      </p:sp>
    </p:spTree>
    <p:extLst>
      <p:ext uri="{BB962C8B-B14F-4D97-AF65-F5344CB8AC3E}">
        <p14:creationId xmlns:p14="http://schemas.microsoft.com/office/powerpoint/2010/main" val="941333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for a high-level manager</a:t>
            </a:r>
            <a:endParaRPr lang="en-US" dirty="0"/>
          </a:p>
        </p:txBody>
      </p:sp>
      <p:sp>
        <p:nvSpPr>
          <p:cNvPr id="3" name="Content Placeholder 2"/>
          <p:cNvSpPr>
            <a:spLocks noGrp="1"/>
          </p:cNvSpPr>
          <p:nvPr>
            <p:ph idx="1"/>
          </p:nvPr>
        </p:nvSpPr>
        <p:spPr>
          <a:xfrm>
            <a:off x="401172" y="1600200"/>
            <a:ext cx="8229600" cy="4525963"/>
          </a:xfrm>
        </p:spPr>
        <p:txBody>
          <a:bodyPr/>
          <a:lstStyle/>
          <a:p>
            <a:r>
              <a:rPr lang="en-US" dirty="0" smtClean="0"/>
              <a:t>This reality makes it harder to move people from group to group.</a:t>
            </a:r>
          </a:p>
          <a:p>
            <a:r>
              <a:rPr lang="en-US" dirty="0" smtClean="0"/>
              <a:t>And, it makes it harder for management to look down and tell what’s going on.</a:t>
            </a:r>
          </a:p>
          <a:p>
            <a:pPr lvl="1"/>
            <a:r>
              <a:rPr lang="en-US" sz="2400" dirty="0" smtClean="0"/>
              <a:t>If you rate code as “100% complete”</a:t>
            </a:r>
            <a:br>
              <a:rPr lang="en-US" sz="2400" dirty="0" smtClean="0"/>
            </a:br>
            <a:r>
              <a:rPr lang="en-US" sz="2400" dirty="0" smtClean="0"/>
              <a:t>only if it’s fully tested, and someone</a:t>
            </a:r>
            <a:br>
              <a:rPr lang="en-US" sz="2400" dirty="0" smtClean="0"/>
            </a:br>
            <a:r>
              <a:rPr lang="en-US" sz="2400" dirty="0" smtClean="0"/>
              <a:t>else rates it differently, does the VP</a:t>
            </a:r>
            <a:br>
              <a:rPr lang="en-US" sz="2400" dirty="0" smtClean="0"/>
            </a:br>
            <a:r>
              <a:rPr lang="en-US" sz="2400" dirty="0" smtClean="0"/>
              <a:t>of Engineering have to keep these </a:t>
            </a:r>
            <a:br>
              <a:rPr lang="en-US" sz="2400" dirty="0" smtClean="0"/>
            </a:br>
            <a:r>
              <a:rPr lang="en-US" sz="2400" dirty="0" smtClean="0"/>
              <a:t>process differences going in his/her</a:t>
            </a:r>
            <a:br>
              <a:rPr lang="en-US" sz="2400" dirty="0" smtClean="0"/>
            </a:br>
            <a:r>
              <a:rPr lang="en-US" sz="2400" dirty="0" smtClean="0"/>
              <a:t>head?</a:t>
            </a:r>
            <a:endParaRPr lang="en-US" sz="2400" dirty="0"/>
          </a:p>
        </p:txBody>
      </p:sp>
      <p:pic>
        <p:nvPicPr>
          <p:cNvPr id="4" name="Picture 3"/>
          <p:cNvPicPr>
            <a:picLocks noChangeAspect="1"/>
          </p:cNvPicPr>
          <p:nvPr/>
        </p:nvPicPr>
        <p:blipFill>
          <a:blip r:embed="rId3"/>
          <a:stretch>
            <a:fillRect/>
          </a:stretch>
        </p:blipFill>
        <p:spPr>
          <a:xfrm>
            <a:off x="5992430" y="3865503"/>
            <a:ext cx="3065637" cy="2043758"/>
          </a:xfrm>
          <a:prstGeom prst="rect">
            <a:avLst/>
          </a:prstGeom>
        </p:spPr>
      </p:pic>
      <p:sp>
        <p:nvSpPr>
          <p:cNvPr id="5" name="TextBox 4"/>
          <p:cNvSpPr txBox="1"/>
          <p:nvPr/>
        </p:nvSpPr>
        <p:spPr>
          <a:xfrm>
            <a:off x="6480404" y="5920749"/>
            <a:ext cx="2308144" cy="369332"/>
          </a:xfrm>
          <a:prstGeom prst="rect">
            <a:avLst/>
          </a:prstGeom>
          <a:noFill/>
        </p:spPr>
        <p:txBody>
          <a:bodyPr wrap="none" rtlCol="0">
            <a:spAutoFit/>
          </a:bodyPr>
          <a:lstStyle/>
          <a:p>
            <a:r>
              <a:rPr lang="en-US" dirty="0" smtClean="0"/>
              <a:t>90% earned value, eh?</a:t>
            </a:r>
            <a:endParaRPr lang="en-US" dirty="0"/>
          </a:p>
        </p:txBody>
      </p:sp>
    </p:spTree>
    <p:extLst>
      <p:ext uri="{BB962C8B-B14F-4D97-AF65-F5344CB8AC3E}">
        <p14:creationId xmlns:p14="http://schemas.microsoft.com/office/powerpoint/2010/main" val="11696989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should survive this problem</a:t>
            </a:r>
            <a:endParaRPr lang="en-US" dirty="0"/>
          </a:p>
        </p:txBody>
      </p:sp>
      <p:sp>
        <p:nvSpPr>
          <p:cNvPr id="3" name="Content Placeholder 2"/>
          <p:cNvSpPr>
            <a:spLocks noGrp="1"/>
          </p:cNvSpPr>
          <p:nvPr>
            <p:ph idx="1"/>
          </p:nvPr>
        </p:nvSpPr>
        <p:spPr/>
        <p:txBody>
          <a:bodyPr/>
          <a:lstStyle/>
          <a:p>
            <a:r>
              <a:rPr lang="en-US" dirty="0" smtClean="0"/>
              <a:t>Even if it doesn’t “take over,” it’s supposed to adapt to its situation:</a:t>
            </a:r>
          </a:p>
          <a:p>
            <a:pPr lvl="1"/>
            <a:r>
              <a:rPr lang="en-US" dirty="0" smtClean="0"/>
              <a:t>“We improve effectiveness and reliability through </a:t>
            </a:r>
            <a:r>
              <a:rPr lang="en-US" dirty="0" err="1" smtClean="0"/>
              <a:t>situationally</a:t>
            </a:r>
            <a:r>
              <a:rPr lang="en-US" dirty="0" smtClean="0"/>
              <a:t> specific strategies, processes, and practices.”</a:t>
            </a:r>
          </a:p>
          <a:p>
            <a:r>
              <a:rPr lang="en-US" dirty="0" smtClean="0"/>
              <a:t>But, “utilizing a common framework” makes sense for a large organization.</a:t>
            </a:r>
          </a:p>
          <a:p>
            <a:r>
              <a:rPr lang="en-US" dirty="0" err="1" smtClean="0"/>
              <a:t>Highsmith’s</a:t>
            </a:r>
            <a:r>
              <a:rPr lang="en-US" dirty="0" smtClean="0"/>
              <a:t> 5 layers allow the others to differ.</a:t>
            </a:r>
            <a:endParaRPr lang="en-US" dirty="0"/>
          </a:p>
        </p:txBody>
      </p:sp>
    </p:spTree>
    <p:extLst>
      <p:ext uri="{BB962C8B-B14F-4D97-AF65-F5344CB8AC3E}">
        <p14:creationId xmlns:p14="http://schemas.microsoft.com/office/powerpoint/2010/main" val="8959154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641</TotalTime>
  <Words>2299</Words>
  <Application>Microsoft Macintosh PowerPoint</Application>
  <PresentationFormat>On-screen Show (4:3)</PresentationFormat>
  <Paragraphs>308</Paragraphs>
  <Slides>34</Slides>
  <Notes>22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Agile Progress &amp; Program Management </vt:lpstr>
      <vt:lpstr>Week 6’s plan</vt:lpstr>
      <vt:lpstr>Systems Engineering (SE)  summer course</vt:lpstr>
      <vt:lpstr>SE course – main features</vt:lpstr>
      <vt:lpstr>SE course – How we’ll do it this summer</vt:lpstr>
      <vt:lpstr>Ch 5 – An agile project management model</vt:lpstr>
      <vt:lpstr>What’s your whole process look like, across organizations?</vt:lpstr>
      <vt:lpstr>So, for a high-level manager</vt:lpstr>
      <vt:lpstr>Agile should survive this problem</vt:lpstr>
      <vt:lpstr>Portfolio governance layer</vt:lpstr>
      <vt:lpstr>Project management layer</vt:lpstr>
      <vt:lpstr>Iteration management layer</vt:lpstr>
      <vt:lpstr>Technical practices layer</vt:lpstr>
      <vt:lpstr>These levels fit with Highsmith’s process steps</vt:lpstr>
      <vt:lpstr>And with the goals of the framework</vt:lpstr>
      <vt:lpstr>Agile Software Process using “Lean” Thinking</vt:lpstr>
      <vt:lpstr>Lean emphasizes…</vt:lpstr>
      <vt:lpstr>Translation - Seven Wastes of Software Development</vt:lpstr>
      <vt:lpstr>What advantage would you have if you could develop software at 1/3 the effort, 1/3 the cost, and with 1/3 the number of defects? </vt:lpstr>
      <vt:lpstr>Purpose of Lean Approaches</vt:lpstr>
      <vt:lpstr>Built into “Lean” is Kaizen</vt:lpstr>
      <vt:lpstr>Defining Lean Thinking  (simple, but difficult)</vt:lpstr>
      <vt:lpstr>The Lean Thinking House</vt:lpstr>
      <vt:lpstr>Principles of Lean Software Development </vt:lpstr>
      <vt:lpstr>Principles of Lean Software Development </vt:lpstr>
      <vt:lpstr>Group Exercise</vt:lpstr>
      <vt:lpstr>One lean process - Kanban (revisited) –  Governs Excess Work In Process</vt:lpstr>
      <vt:lpstr>Why use Kanban in Software Process?</vt:lpstr>
      <vt:lpstr>Decompose Large Process Steps into Tasks for Improved Visibility</vt:lpstr>
      <vt:lpstr>Kanban Board with Task Decomposition</vt:lpstr>
      <vt:lpstr>And of course there are mixes… but that overflows to our CSSE 572 – process improvement course </vt:lpstr>
      <vt:lpstr>Why did we single-out “progress” as a dimension of program management?</vt:lpstr>
      <vt:lpstr>Agile has this ironic* schedule thing, too…</vt:lpstr>
      <vt:lpstr>We do this!</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Day-to-day planning – “Old school”</dc:title>
  <dc:creator>Steve Chenoweth</dc:creator>
  <cp:lastModifiedBy>Steve Chenoweth</cp:lastModifiedBy>
  <cp:revision>65</cp:revision>
  <dcterms:created xsi:type="dcterms:W3CDTF">2015-04-02T18:59:35Z</dcterms:created>
  <dcterms:modified xsi:type="dcterms:W3CDTF">2015-04-17T13:44:45Z</dcterms:modified>
</cp:coreProperties>
</file>